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06" r:id="rId2"/>
    <p:sldId id="577" r:id="rId3"/>
    <p:sldId id="578" r:id="rId4"/>
    <p:sldId id="573" r:id="rId5"/>
    <p:sldId id="581" r:id="rId6"/>
    <p:sldId id="583" r:id="rId7"/>
    <p:sldId id="579" r:id="rId8"/>
    <p:sldId id="49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0E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28" autoAdjust="0"/>
    <p:restoredTop sz="99755" autoAdjust="0"/>
  </p:normalViewPr>
  <p:slideViewPr>
    <p:cSldViewPr snapToGrid="0">
      <p:cViewPr varScale="1">
        <p:scale>
          <a:sx n="75" d="100"/>
          <a:sy n="75" d="100"/>
        </p:scale>
        <p:origin x="54" y="10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C86AB-EC00-421B-A612-5872D17E960C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B33EC-6919-4D23-9889-F9959CD86D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51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>
            <a:extLst>
              <a:ext uri="{FF2B5EF4-FFF2-40B4-BE49-F238E27FC236}">
                <a16:creationId xmlns="" xmlns:a16="http://schemas.microsoft.com/office/drawing/2014/main" id="{1EC89B5B-96F5-46DF-88A7-868992E16E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>
            <a:extLst>
              <a:ext uri="{FF2B5EF4-FFF2-40B4-BE49-F238E27FC236}">
                <a16:creationId xmlns="" xmlns:a16="http://schemas.microsoft.com/office/drawing/2014/main" id="{A333AE55-0D29-4AFC-ADF8-4D5EEF0E3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슬라이드 번호 개체 틀 3">
            <a:extLst>
              <a:ext uri="{FF2B5EF4-FFF2-40B4-BE49-F238E27FC236}">
                <a16:creationId xmlns="" xmlns:a16="http://schemas.microsoft.com/office/drawing/2014/main" id="{D2F60CD2-22D4-4642-8F02-91A3713A2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</a:pPr>
            <a:fld id="{539E6AC0-8A6A-465E-9C2E-E563A4F52033}" type="slidenum"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pPr>
                <a:spcBef>
                  <a:spcPct val="0"/>
                </a:spcBef>
              </a:pPr>
              <a:t>4</a:t>
            </a:fld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2094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>
            <a:extLst>
              <a:ext uri="{FF2B5EF4-FFF2-40B4-BE49-F238E27FC236}">
                <a16:creationId xmlns="" xmlns:a16="http://schemas.microsoft.com/office/drawing/2014/main" id="{1EC89B5B-96F5-46DF-88A7-868992E16E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>
            <a:extLst>
              <a:ext uri="{FF2B5EF4-FFF2-40B4-BE49-F238E27FC236}">
                <a16:creationId xmlns="" xmlns:a16="http://schemas.microsoft.com/office/drawing/2014/main" id="{A333AE55-0D29-4AFC-ADF8-4D5EEF0E3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슬라이드 번호 개체 틀 3">
            <a:extLst>
              <a:ext uri="{FF2B5EF4-FFF2-40B4-BE49-F238E27FC236}">
                <a16:creationId xmlns="" xmlns:a16="http://schemas.microsoft.com/office/drawing/2014/main" id="{D2F60CD2-22D4-4642-8F02-91A3713A2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</a:pPr>
            <a:fld id="{539E6AC0-8A6A-465E-9C2E-E563A4F52033}" type="slidenum"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pPr>
                <a:spcBef>
                  <a:spcPct val="0"/>
                </a:spcBef>
              </a:pPr>
              <a:t>5</a:t>
            </a:fld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12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>
            <a:extLst>
              <a:ext uri="{FF2B5EF4-FFF2-40B4-BE49-F238E27FC236}">
                <a16:creationId xmlns="" xmlns:a16="http://schemas.microsoft.com/office/drawing/2014/main" id="{1EC89B5B-96F5-46DF-88A7-868992E16E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>
            <a:extLst>
              <a:ext uri="{FF2B5EF4-FFF2-40B4-BE49-F238E27FC236}">
                <a16:creationId xmlns="" xmlns:a16="http://schemas.microsoft.com/office/drawing/2014/main" id="{A333AE55-0D29-4AFC-ADF8-4D5EEF0E3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슬라이드 번호 개체 틀 3">
            <a:extLst>
              <a:ext uri="{FF2B5EF4-FFF2-40B4-BE49-F238E27FC236}">
                <a16:creationId xmlns="" xmlns:a16="http://schemas.microsoft.com/office/drawing/2014/main" id="{D2F60CD2-22D4-4642-8F02-91A3713A2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</a:pPr>
            <a:fld id="{539E6AC0-8A6A-465E-9C2E-E563A4F52033}" type="slidenum"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pPr>
                <a:spcBef>
                  <a:spcPct val="0"/>
                </a:spcBef>
              </a:pPr>
              <a:t>6</a:t>
            </a:fld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951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44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90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54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30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63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10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69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45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99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4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92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89455-2C18-42B4-8521-04D6BABA5ADF}" type="datetimeFigureOut">
              <a:rPr lang="ko-KR" altLang="en-US" smtClean="0"/>
              <a:t>2023-02-19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65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hyperlink" Target="http://widebr.co.kr/charge/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hyperlink" Target="http://www.sherpago.co.kr/board/notice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58"/>
          <p:cNvSpPr txBox="1">
            <a:spLocks noChangeArrowheads="1"/>
          </p:cNvSpPr>
          <p:nvPr/>
        </p:nvSpPr>
        <p:spPr bwMode="auto">
          <a:xfrm>
            <a:off x="3388783" y="1325877"/>
            <a:ext cx="7844367" cy="78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l" eaLnBrk="1" hangingPunct="1">
              <a:lnSpc>
                <a:spcPct val="75000"/>
              </a:lnSpc>
            </a:pPr>
            <a:r>
              <a:rPr lang="ko-KR" altLang="en-US" sz="6000" dirty="0" smtClean="0">
                <a:solidFill>
                  <a:srgbClr val="82625C"/>
                </a:solidFill>
                <a:effectLst/>
                <a:latin typeface="나눔고딕 Light" pitchFamily="50" charset="-127"/>
                <a:ea typeface="문체부 제목 돋음체" pitchFamily="49" charset="-127"/>
              </a:rPr>
              <a:t>소공동 프로젝트</a:t>
            </a:r>
            <a:endParaRPr lang="en-US" altLang="ko-KR" sz="6000" dirty="0">
              <a:solidFill>
                <a:srgbClr val="82625C"/>
              </a:solidFill>
              <a:effectLst/>
              <a:latin typeface="나눔고딕 Light" pitchFamily="50" charset="-127"/>
              <a:ea typeface="문체부 제목 돋음체" pitchFamily="49" charset="-127"/>
            </a:endParaRPr>
          </a:p>
        </p:txBody>
      </p:sp>
      <p:sp>
        <p:nvSpPr>
          <p:cNvPr id="2053" name="AutoShape 11"/>
          <p:cNvSpPr>
            <a:spLocks noChangeArrowheads="1"/>
          </p:cNvSpPr>
          <p:nvPr/>
        </p:nvSpPr>
        <p:spPr bwMode="auto">
          <a:xfrm>
            <a:off x="2859618" y="802208"/>
            <a:ext cx="3456516" cy="2889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CA6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ko-KR" altLang="en-US" b="1" dirty="0" smtClean="0">
                <a:solidFill>
                  <a:srgbClr val="00B050"/>
                </a:solidFill>
                <a:effectLst/>
                <a:latin typeface="+mj-ea"/>
                <a:ea typeface="+mj-ea"/>
              </a:rPr>
              <a:t>성공을 위한 제안</a:t>
            </a:r>
            <a:endParaRPr lang="ko-KR" altLang="en-US" b="1" dirty="0">
              <a:solidFill>
                <a:srgbClr val="00B050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059" name="직사각형 7"/>
          <p:cNvSpPr>
            <a:spLocks noChangeArrowheads="1"/>
          </p:cNvSpPr>
          <p:nvPr/>
        </p:nvSpPr>
        <p:spPr bwMode="auto">
          <a:xfrm>
            <a:off x="2283885" y="2466976"/>
            <a:ext cx="46079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ko-KR" sz="800" dirty="0">
                <a:solidFill>
                  <a:srgbClr val="82625C"/>
                </a:solidFill>
                <a:effectLst/>
                <a:latin typeface="Arial" charset="0"/>
                <a:cs typeface="Arial" charset="0"/>
              </a:rPr>
              <a:t>Our company respects everybody is doing a best. Thinks the customer first of all. Will increase in the customer and thanks. Will become the company which endeavors always. company respects everybody is doing a best. Thinks the customer first of all. Loves the customer.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1798"/>
            <a:ext cx="12192000" cy="481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셀파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662" y="6164262"/>
            <a:ext cx="1671638" cy="48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셀파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47" y="703782"/>
            <a:ext cx="1671638" cy="48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01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772" y="603296"/>
            <a:ext cx="1155124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dirty="0"/>
              <a:t>◾ </a:t>
            </a:r>
            <a:r>
              <a:rPr lang="en-US" altLang="ko-KR" dirty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‘</a:t>
            </a:r>
            <a:r>
              <a:rPr lang="ko-KR" altLang="en-US" b="1" dirty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en-US" altLang="ko-KR" b="1" dirty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’</a:t>
            </a:r>
            <a:r>
              <a:rPr lang="ko-KR" altLang="en-US" b="1" dirty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 </a:t>
            </a:r>
            <a:r>
              <a:rPr lang="ko-KR" altLang="en-US" sz="1600" dirty="0"/>
              <a:t>은 </a:t>
            </a:r>
            <a:r>
              <a:rPr lang="ko-KR" altLang="en-US" sz="1600" b="1" dirty="0">
                <a:solidFill>
                  <a:srgbClr val="00B0F0"/>
                </a:solidFill>
              </a:rPr>
              <a:t>소</a:t>
            </a:r>
            <a:r>
              <a:rPr lang="ko-KR" altLang="en-US" sz="1600" dirty="0"/>
              <a:t>비자이며 </a:t>
            </a:r>
            <a:r>
              <a:rPr lang="ko-KR" altLang="en-US" sz="1600" b="1" dirty="0">
                <a:solidFill>
                  <a:srgbClr val="00B0F0"/>
                </a:solidFill>
              </a:rPr>
              <a:t>공</a:t>
            </a:r>
            <a:r>
              <a:rPr lang="ko-KR" altLang="en-US" sz="1600" dirty="0"/>
              <a:t>급자인 </a:t>
            </a:r>
            <a:r>
              <a:rPr lang="ko-KR" altLang="en-US" sz="1600" b="1" dirty="0">
                <a:solidFill>
                  <a:srgbClr val="00B0F0"/>
                </a:solidFill>
              </a:rPr>
              <a:t>공</a:t>
            </a:r>
            <a:r>
              <a:rPr lang="ko-KR" altLang="en-US" sz="1600" dirty="0"/>
              <a:t>동사업자로 이 프로젝트의 핵심입니다</a:t>
            </a:r>
            <a:r>
              <a:rPr lang="en-US" altLang="ko-KR" sz="1600" dirty="0"/>
              <a:t>.</a:t>
            </a:r>
          </a:p>
          <a:p>
            <a:pPr algn="ctr">
              <a:defRPr/>
            </a:pPr>
            <a:endParaRPr lang="ko-KR" altLang="en-US" sz="1600" dirty="0"/>
          </a:p>
          <a:p>
            <a:pPr algn="ctr">
              <a:defRPr/>
            </a:pPr>
            <a:r>
              <a:rPr lang="ko-KR" altLang="en-US" sz="1600" dirty="0" smtClean="0"/>
              <a:t>◾소공동은 한마디로 </a:t>
            </a:r>
            <a:r>
              <a:rPr lang="ko-KR" altLang="en-US" sz="1600" b="1" dirty="0" smtClean="0">
                <a:solidFill>
                  <a:srgbClr val="7030A0"/>
                </a:solidFill>
              </a:rPr>
              <a:t>경제공동체</a:t>
            </a:r>
            <a:r>
              <a:rPr lang="ko-KR" altLang="en-US" sz="1600" dirty="0" smtClean="0"/>
              <a:t>입니다</a:t>
            </a:r>
            <a:r>
              <a:rPr lang="en-US" altLang="ko-KR" sz="1600" dirty="0" smtClean="0"/>
              <a:t>.</a:t>
            </a:r>
          </a:p>
          <a:p>
            <a:pPr algn="ctr">
              <a:defRPr/>
            </a:pPr>
            <a:endParaRPr lang="en-US" altLang="ko-KR" sz="1600" dirty="0" smtClean="0"/>
          </a:p>
          <a:p>
            <a:pPr algn="ctr">
              <a:defRPr/>
            </a:pPr>
            <a:r>
              <a:rPr lang="ko-KR" altLang="en-US" sz="1600" dirty="0" smtClean="0"/>
              <a:t>수요자 </a:t>
            </a:r>
            <a:r>
              <a:rPr lang="en-US" altLang="ko-KR" sz="1600" dirty="0" smtClean="0"/>
              <a:t>:  “I NEED”</a:t>
            </a:r>
          </a:p>
          <a:p>
            <a:pPr algn="ctr">
              <a:defRPr/>
            </a:pPr>
            <a:r>
              <a:rPr lang="ko-KR" altLang="en-US" sz="1600" dirty="0" smtClean="0"/>
              <a:t>   공급자 </a:t>
            </a:r>
            <a:r>
              <a:rPr lang="en-US" altLang="ko-KR" sz="1600" dirty="0" smtClean="0"/>
              <a:t>:  “WE HAVE”</a:t>
            </a:r>
          </a:p>
          <a:p>
            <a:pPr algn="ctr">
              <a:defRPr/>
            </a:pPr>
            <a:endParaRPr lang="en-US" altLang="ko-KR" sz="1600" dirty="0"/>
          </a:p>
          <a:p>
            <a:pPr algn="ctr">
              <a:defRPr/>
            </a:pPr>
            <a:r>
              <a:rPr lang="ko-KR" altLang="en-US" sz="1600" dirty="0" smtClean="0"/>
              <a:t> 그러나 이 둘은 늘 서로 연결되어 있지 않습니다</a:t>
            </a:r>
            <a:r>
              <a:rPr lang="en-US" altLang="ko-KR" sz="1600" dirty="0" smtClean="0"/>
              <a:t>.</a:t>
            </a:r>
          </a:p>
          <a:p>
            <a:pPr algn="ctr">
              <a:defRPr/>
            </a:pPr>
            <a:r>
              <a:rPr lang="ko-KR" altLang="en-US" sz="1600" dirty="0" smtClean="0"/>
              <a:t>누군가가 매칭해주어야 합니다</a:t>
            </a:r>
            <a:r>
              <a:rPr lang="en-US" altLang="ko-KR" sz="1600" dirty="0" smtClean="0"/>
              <a:t>.</a:t>
            </a:r>
          </a:p>
          <a:p>
            <a:pPr algn="ctr">
              <a:defRPr/>
            </a:pPr>
            <a:endParaRPr lang="en-US" altLang="ko-KR" sz="1600" dirty="0"/>
          </a:p>
          <a:p>
            <a:pPr algn="ctr">
              <a:defRPr/>
            </a:pPr>
            <a:r>
              <a:rPr lang="ko-KR" altLang="en-US" b="1" dirty="0" smtClean="0">
                <a:solidFill>
                  <a:srgbClr val="7030A0"/>
                </a:solidFill>
                <a:latin typeface="+mn-ea"/>
              </a:rPr>
              <a:t>우리 </a:t>
            </a:r>
            <a:r>
              <a:rPr lang="ko-KR" altLang="en-US" sz="2000" b="1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ko-KR" altLang="en-US" b="1" dirty="0" smtClean="0">
                <a:solidFill>
                  <a:srgbClr val="7030A0"/>
                </a:solidFill>
                <a:latin typeface="+mn-ea"/>
              </a:rPr>
              <a:t>이 </a:t>
            </a:r>
            <a:r>
              <a:rPr lang="ko-KR" altLang="en-US" b="1" dirty="0">
                <a:solidFill>
                  <a:srgbClr val="7030A0"/>
                </a:solidFill>
                <a:latin typeface="+mn-ea"/>
              </a:rPr>
              <a:t>하</a:t>
            </a:r>
            <a:r>
              <a:rPr lang="ko-KR" altLang="en-US" b="1" dirty="0" smtClean="0">
                <a:solidFill>
                  <a:srgbClr val="7030A0"/>
                </a:solidFill>
                <a:latin typeface="+mn-ea"/>
              </a:rPr>
              <a:t>는 일입니다</a:t>
            </a:r>
            <a:r>
              <a:rPr lang="en-US" altLang="ko-KR" b="1" dirty="0" smtClean="0">
                <a:solidFill>
                  <a:srgbClr val="7030A0"/>
                </a:solidFill>
                <a:latin typeface="+mn-ea"/>
              </a:rPr>
              <a:t>.</a:t>
            </a:r>
          </a:p>
          <a:p>
            <a:pPr algn="ctr">
              <a:defRPr/>
            </a:pPr>
            <a:endParaRPr lang="en-US" altLang="ko-KR" sz="1600" dirty="0"/>
          </a:p>
          <a:p>
            <a:pPr algn="ctr">
              <a:defRPr/>
            </a:pPr>
            <a:endParaRPr lang="en-US" altLang="ko-KR" dirty="0"/>
          </a:p>
        </p:txBody>
      </p:sp>
      <p:graphicFrame>
        <p:nvGraphicFramePr>
          <p:cNvPr id="8" name="표 8"/>
          <p:cNvGraphicFramePr>
            <a:graphicFrameLocks noGrp="1"/>
          </p:cNvGraphicFramePr>
          <p:nvPr>
            <p:extLst/>
          </p:nvPr>
        </p:nvGraphicFramePr>
        <p:xfrm>
          <a:off x="1785727" y="5316101"/>
          <a:ext cx="8273656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68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368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29903" y="3717160"/>
            <a:ext cx="6253058" cy="21775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347769" y="5178806"/>
            <a:ext cx="72327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 b="1" dirty="0">
                <a:solidFill>
                  <a:srgbClr val="0070C0"/>
                </a:solidFill>
              </a:rPr>
              <a:t>수요자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40482" y="5275187"/>
            <a:ext cx="18489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400" b="1" dirty="0">
                <a:solidFill>
                  <a:srgbClr val="0070C0"/>
                </a:solidFill>
              </a:rPr>
              <a:t>공급자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54851" y="60730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5947212" y="575257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solidFill>
                  <a:srgbClr val="7030A0"/>
                </a:solidFill>
                <a:latin typeface="맑은 고딕"/>
                <a:ea typeface="맑은 고딕"/>
              </a:rPr>
              <a:t>⇔</a:t>
            </a:r>
            <a:endParaRPr lang="ko-KR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4224933" y="5710496"/>
            <a:ext cx="3937000" cy="0"/>
          </a:xfrm>
          <a:prstGeom prst="straightConnector1">
            <a:avLst/>
          </a:prstGeom>
          <a:ln w="1905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857854" y="5584553"/>
            <a:ext cx="636664" cy="25188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매 칭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AutoShape 4" descr="Icono de enfoque al cliente 스톡 벡터, 로열티 프리 Icono de enfoque al  cliente일러스트레이션 - Page 19 | Depositphotos®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779" y="4673985"/>
            <a:ext cx="1592990" cy="113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44" y="3998632"/>
            <a:ext cx="1981262" cy="17385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42736" y="5836439"/>
            <a:ext cx="1476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아파트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관리사무소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9560530" y="4563172"/>
            <a:ext cx="95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COMPANY</a:t>
            </a:r>
            <a:endParaRPr lang="ko-KR" altLang="en-US" sz="1200" b="1" dirty="0"/>
          </a:p>
        </p:txBody>
      </p:sp>
      <p:pic>
        <p:nvPicPr>
          <p:cNvPr id="32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530" y="4630270"/>
            <a:ext cx="1209675" cy="114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560" y="3631577"/>
            <a:ext cx="1392192" cy="1121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9610318" y="5646985"/>
            <a:ext cx="1168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관리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용역업체</a:t>
            </a:r>
            <a:endParaRPr lang="ko-KR" altLang="en-US" sz="1200" b="1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088" y="4056512"/>
            <a:ext cx="1286933" cy="11475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0883625" y="520402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공사업체</a:t>
            </a:r>
            <a:endParaRPr lang="ko-KR" alt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90182" y="71178"/>
            <a:ext cx="276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◈ </a:t>
            </a:r>
            <a:r>
              <a:rPr lang="ko-KR" altLang="en-US" b="1" dirty="0" smtClean="0">
                <a:solidFill>
                  <a:schemeClr val="bg1"/>
                </a:solidFill>
              </a:rPr>
              <a:t>소공동 프로젝트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1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85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" descr="Icono de enfoque al cliente 스톡 벡터, 로열티 프리 Icono de enfoque al  cliente일러스트레이션 - Page 19 | Depositphotos®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90182" y="71178"/>
            <a:ext cx="276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◈ </a:t>
            </a:r>
            <a:r>
              <a:rPr lang="ko-KR" altLang="en-US" b="1" dirty="0" smtClean="0">
                <a:solidFill>
                  <a:schemeClr val="bg1"/>
                </a:solidFill>
              </a:rPr>
              <a:t>소공동 프로젝트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1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468" y="914400"/>
            <a:ext cx="1868532" cy="20809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3075" y="381777"/>
            <a:ext cx="67056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+mn-ea"/>
              </a:rPr>
              <a:t>왠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en-US" altLang="ko-KR" sz="2400" b="1" dirty="0" smtClean="0">
                <a:latin typeface="+mn-ea"/>
              </a:rPr>
              <a:t>?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경제공동체 </a:t>
            </a:r>
            <a:r>
              <a:rPr lang="en-US" altLang="ko-KR" sz="2400" b="1" dirty="0" smtClean="0">
                <a:latin typeface="+mn-ea"/>
              </a:rPr>
              <a:t>?</a:t>
            </a:r>
            <a:r>
              <a:rPr lang="ko-KR" altLang="en-US" sz="2400" b="1" dirty="0" smtClean="0">
                <a:latin typeface="+mn-ea"/>
              </a:rPr>
              <a:t>  </a:t>
            </a:r>
            <a:endParaRPr lang="en-US" altLang="ko-KR" sz="2400" b="1" dirty="0" smtClean="0">
              <a:latin typeface="+mn-ea"/>
            </a:endParaRPr>
          </a:p>
          <a:p>
            <a:endParaRPr lang="en-US" altLang="ko-KR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             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모이면 달라집니다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!!!!!!!!!!!!!!!!!!!!</a:t>
            </a:r>
            <a:endParaRPr lang="ko-KR" alt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9031" y="1978174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Mobile </a:t>
            </a:r>
            <a:r>
              <a:rPr lang="ko-KR" altLang="en-US" sz="1600" dirty="0" smtClean="0"/>
              <a:t>관리업무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시대 </a:t>
            </a:r>
            <a:r>
              <a:rPr lang="en-US" altLang="ko-KR" sz="1600" dirty="0" smtClean="0"/>
              <a:t>– </a:t>
            </a:r>
            <a:r>
              <a:rPr lang="ko-KR" altLang="en-US" sz="1600" dirty="0" smtClean="0"/>
              <a:t>업무용 핸드폰이 필요합니다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► 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모이면 깍 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!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입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!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니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!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다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!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 </a:t>
            </a:r>
            <a:endParaRPr lang="ko-KR" altLang="en-US" sz="1600" b="1" dirty="0">
              <a:solidFill>
                <a:srgbClr val="7030A0"/>
              </a:solidFill>
              <a:latin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61" y="1996167"/>
            <a:ext cx="457264" cy="57158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031" y="3233157"/>
            <a:ext cx="419158" cy="5906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54400" y="4682907"/>
            <a:ext cx="6479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우리는 컨설팅 전문가 또는 마케팅 전문가는 아니어도</a:t>
            </a:r>
            <a:r>
              <a:rPr lang="en-US" altLang="ko-KR" sz="1600" dirty="0" smtClean="0"/>
              <a:t>,</a:t>
            </a:r>
          </a:p>
          <a:p>
            <a:r>
              <a:rPr lang="ko-KR" altLang="en-US" sz="1600" dirty="0" smtClean="0"/>
              <a:t>검증된 좋은 아이템을 주변사람들에게 추천하는 일을 하고 있습니다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이제 그런 일들을 좀더 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체계적이고 조직적으로 하려고 합니다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.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7030A0"/>
                </a:solidFill>
                <a:latin typeface="+mn-ea"/>
              </a:rPr>
              <a:t> </a:t>
            </a:r>
            <a:endParaRPr lang="ko-KR" altLang="en-US" sz="1600" b="1" dirty="0">
              <a:solidFill>
                <a:srgbClr val="7030A0"/>
              </a:solidFill>
              <a:latin typeface="+mn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7204" y="4854019"/>
            <a:ext cx="466790" cy="5811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454400" y="6049134"/>
            <a:ext cx="4272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7030A0"/>
                </a:solidFill>
              </a:rPr>
              <a:t>지금이 바로 시작할 때입니다</a:t>
            </a:r>
            <a:r>
              <a:rPr lang="en-US" altLang="ko-KR" sz="2400" dirty="0" smtClean="0">
                <a:solidFill>
                  <a:srgbClr val="7030A0"/>
                </a:solidFill>
              </a:rPr>
              <a:t>.</a:t>
            </a:r>
            <a:endParaRPr lang="ko-KR" altLang="en-US" sz="2400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67134" y="3278210"/>
            <a:ext cx="63498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아무리 좋은 상품이라도 아파트관리시장에 들어오기 어렵습니다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이럴 때 계약서가 아닌                 </a:t>
            </a:r>
            <a:r>
              <a:rPr lang="en-US" altLang="ko-KR" sz="1600" dirty="0" smtClean="0"/>
              <a:t>100</a:t>
            </a:r>
            <a:r>
              <a:rPr lang="ko-KR" altLang="en-US" sz="1600" dirty="0" smtClean="0"/>
              <a:t>장만 모아 줘도 </a:t>
            </a:r>
            <a:r>
              <a:rPr lang="ko-KR" altLang="en-US" sz="1600" b="1" dirty="0" smtClean="0">
                <a:solidFill>
                  <a:srgbClr val="7030A0"/>
                </a:solidFill>
                <a:latin typeface="+mn-ea"/>
              </a:rPr>
              <a:t>달라집니다</a:t>
            </a:r>
            <a:r>
              <a:rPr lang="en-US" altLang="ko-KR" b="1" dirty="0" smtClean="0">
                <a:solidFill>
                  <a:srgbClr val="7030A0"/>
                </a:solidFill>
                <a:latin typeface="+mn-ea"/>
              </a:rPr>
              <a:t>.</a:t>
            </a:r>
            <a:endParaRPr lang="ko-KR" altLang="en-US" b="1" dirty="0">
              <a:solidFill>
                <a:srgbClr val="7030A0"/>
              </a:solidFill>
              <a:latin typeface="+mn-ea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4435" y="3586311"/>
            <a:ext cx="1059500" cy="252836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1582" y="2906728"/>
            <a:ext cx="2082498" cy="1253266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393" y="4682907"/>
            <a:ext cx="1331735" cy="8410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6981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8292413" y="2339349"/>
            <a:ext cx="4069294" cy="129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prstClr val="white"/>
                </a:solidFill>
              </a:rPr>
              <a:t>  </a:t>
            </a:r>
            <a:r>
              <a:rPr lang="ko-KR" altLang="en-US" sz="1400" dirty="0">
                <a:solidFill>
                  <a:prstClr val="white"/>
                </a:solidFill>
              </a:rPr>
              <a:t>로비 폰 따로</a:t>
            </a:r>
            <a:r>
              <a:rPr lang="en-US" altLang="ko-KR" sz="1400" dirty="0">
                <a:solidFill>
                  <a:prstClr val="white"/>
                </a:solidFill>
              </a:rPr>
              <a:t>,</a:t>
            </a:r>
            <a:r>
              <a:rPr lang="ko-KR" altLang="en-US" sz="1400" dirty="0">
                <a:solidFill>
                  <a:prstClr val="white"/>
                </a:solidFill>
              </a:rPr>
              <a:t> 주차차단기 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ko-KR" sz="1400" dirty="0">
                <a:solidFill>
                  <a:prstClr val="white"/>
                </a:solidFill>
              </a:rPr>
              <a:t>→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en-US" sz="1400" dirty="0">
                <a:solidFill>
                  <a:prstClr val="white"/>
                </a:solidFill>
              </a:rPr>
              <a:t>통합관리</a:t>
            </a:r>
            <a:r>
              <a:rPr lang="en-US" altLang="ko-KR" sz="1400" dirty="0">
                <a:solidFill>
                  <a:prstClr val="white"/>
                </a:solidFill>
              </a:rPr>
              <a:t>(</a:t>
            </a:r>
            <a:r>
              <a:rPr lang="ko-KR" altLang="en-US" sz="1400" dirty="0">
                <a:solidFill>
                  <a:prstClr val="white"/>
                </a:solidFill>
              </a:rPr>
              <a:t>관제</a:t>
            </a:r>
            <a:r>
              <a:rPr lang="en-US" altLang="ko-KR" sz="1400" dirty="0">
                <a:solidFill>
                  <a:prstClr val="white"/>
                </a:solidFill>
              </a:rPr>
              <a:t>) </a:t>
            </a:r>
            <a:r>
              <a:rPr lang="ko-KR" altLang="en-US" sz="1400" dirty="0">
                <a:solidFill>
                  <a:prstClr val="white"/>
                </a:solidFill>
              </a:rPr>
              <a:t>어려워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en-US" altLang="ko-KR" sz="1400" dirty="0">
                <a:solidFill>
                  <a:prstClr val="white"/>
                </a:solidFill>
              </a:rPr>
              <a:t>   → </a:t>
            </a:r>
            <a:r>
              <a:rPr lang="ko-KR" altLang="en-US" sz="1400" dirty="0">
                <a:solidFill>
                  <a:prstClr val="white"/>
                </a:solidFill>
              </a:rPr>
              <a:t>유선 기반이므로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en-US" altLang="ko-KR" sz="1400" dirty="0">
                <a:solidFill>
                  <a:prstClr val="white"/>
                </a:solidFill>
              </a:rPr>
              <a:t>   </a:t>
            </a:r>
            <a:r>
              <a:rPr lang="ko-KR" altLang="ko-KR" sz="1400" dirty="0">
                <a:solidFill>
                  <a:prstClr val="white"/>
                </a:solidFill>
              </a:rPr>
              <a:t>→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en-US" sz="1400" dirty="0">
                <a:solidFill>
                  <a:prstClr val="white"/>
                </a:solidFill>
              </a:rPr>
              <a:t>경비원 초소 붙박이 근무 불가피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ko-KR" alt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93" name="Rectangle 5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4" name="Rectangle 5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5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0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-20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7" name="그룹 4105">
            <a:extLst>
              <a:ext uri="{FF2B5EF4-FFF2-40B4-BE49-F238E27FC236}">
                <a16:creationId xmlns="" xmlns:a16="http://schemas.microsoft.com/office/drawing/2014/main" id="{7E1AABAF-8D89-469E-80A6-507C60CCFA12}"/>
              </a:ext>
            </a:extLst>
          </p:cNvPr>
          <p:cNvGrpSpPr>
            <a:grpSpLocks/>
          </p:cNvGrpSpPr>
          <p:nvPr/>
        </p:nvGrpSpPr>
        <p:grpSpPr bwMode="auto">
          <a:xfrm>
            <a:off x="2322931" y="1108364"/>
            <a:ext cx="7445090" cy="4596111"/>
            <a:chOff x="1287529" y="2020039"/>
            <a:chExt cx="8050147" cy="4969588"/>
          </a:xfrm>
        </p:grpSpPr>
        <p:grpSp>
          <p:nvGrpSpPr>
            <p:cNvPr id="18" name="그룹 4104">
              <a:extLst>
                <a:ext uri="{FF2B5EF4-FFF2-40B4-BE49-F238E27FC236}">
                  <a16:creationId xmlns="" xmlns:a16="http://schemas.microsoft.com/office/drawing/2014/main" id="{FEDEA6C1-0FC7-48C4-83AC-6B8A17C622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7634" y="3339172"/>
              <a:ext cx="7742842" cy="2350428"/>
              <a:chOff x="1467634" y="3339172"/>
              <a:chExt cx="7742842" cy="2350428"/>
            </a:xfrm>
          </p:grpSpPr>
          <p:grpSp>
            <p:nvGrpSpPr>
              <p:cNvPr id="39" name="그룹 4098">
                <a:extLst>
                  <a:ext uri="{FF2B5EF4-FFF2-40B4-BE49-F238E27FC236}">
                    <a16:creationId xmlns="" xmlns:a16="http://schemas.microsoft.com/office/drawing/2014/main" id="{3B530911-2148-4B32-8A23-D2255D2FFB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7634" y="3339172"/>
                <a:ext cx="7742842" cy="2350428"/>
                <a:chOff x="1782301" y="2991556"/>
                <a:chExt cx="7370607" cy="2290917"/>
              </a:xfrm>
            </p:grpSpPr>
            <p:grpSp>
              <p:nvGrpSpPr>
                <p:cNvPr id="41" name="그룹 4096">
                  <a:extLst>
                    <a:ext uri="{FF2B5EF4-FFF2-40B4-BE49-F238E27FC236}">
                      <a16:creationId xmlns="" xmlns:a16="http://schemas.microsoft.com/office/drawing/2014/main" id="{F5F6C320-A7AA-4B3D-ACB8-1C1DAFB87E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82301" y="2991556"/>
                  <a:ext cx="3104302" cy="2290917"/>
                  <a:chOff x="1957626" y="2752036"/>
                  <a:chExt cx="2956665" cy="2530437"/>
                </a:xfrm>
              </p:grpSpPr>
              <p:grpSp>
                <p:nvGrpSpPr>
                  <p:cNvPr id="50" name="그룹 4095">
                    <a:extLst>
                      <a:ext uri="{FF2B5EF4-FFF2-40B4-BE49-F238E27FC236}">
                        <a16:creationId xmlns="" xmlns:a16="http://schemas.microsoft.com/office/drawing/2014/main" id="{B18B21AD-B77B-4098-A35E-EFA12CC3C4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957626" y="3321859"/>
                    <a:ext cx="1628718" cy="1960614"/>
                    <a:chOff x="1978941" y="2853443"/>
                    <a:chExt cx="2017839" cy="2429030"/>
                  </a:xfrm>
                </p:grpSpPr>
                <p:sp>
                  <p:nvSpPr>
                    <p:cNvPr id="53" name="육각형 95">
                      <a:extLst>
                        <a:ext uri="{FF2B5EF4-FFF2-40B4-BE49-F238E27FC236}">
                          <a16:creationId xmlns="" xmlns:a16="http://schemas.microsoft.com/office/drawing/2014/main" id="{D362D1DC-839C-4391-B23F-4DD3702519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817514" y="3103207"/>
                      <a:ext cx="2340693" cy="2017839"/>
                    </a:xfrm>
                    <a:prstGeom prst="hexagon">
                      <a:avLst>
                        <a:gd name="adj" fmla="val 24999"/>
                        <a:gd name="vf" fmla="val 115470"/>
                      </a:avLst>
                    </a:prstGeom>
                    <a:solidFill>
                      <a:srgbClr val="3CB9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algn="ctr" eaLnBrk="1" latinLnBrk="1" hangingPunct="1"/>
                      <a:endParaRPr lang="ko-KR" altLang="en-US" sz="1633"/>
                    </a:p>
                  </p:txBody>
                </p:sp>
                <p:sp>
                  <p:nvSpPr>
                    <p:cNvPr id="54" name="육각형 181">
                      <a:extLst>
                        <a:ext uri="{FF2B5EF4-FFF2-40B4-BE49-F238E27FC236}">
                          <a16:creationId xmlns="" xmlns:a16="http://schemas.microsoft.com/office/drawing/2014/main" id="{9AD9C7A6-4779-4B22-902F-3EC7BBCD29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57270" y="3201080"/>
                      <a:ext cx="2014630" cy="1319356"/>
                    </a:xfrm>
                    <a:prstGeom prst="hexagon">
                      <a:avLst>
                        <a:gd name="adj" fmla="val 24997"/>
                        <a:gd name="vf" fmla="val 115470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algn="ctr" eaLnBrk="1" latinLnBrk="1" hangingPunct="1"/>
                      <a:endParaRPr lang="ko-KR" altLang="en-US" sz="1633"/>
                    </a:p>
                  </p:txBody>
                </p:sp>
              </p:grpSp>
              <p:sp>
                <p:nvSpPr>
                  <p:cNvPr id="51" name="육각형 186">
                    <a:extLst>
                      <a:ext uri="{FF2B5EF4-FFF2-40B4-BE49-F238E27FC236}">
                        <a16:creationId xmlns="" xmlns:a16="http://schemas.microsoft.com/office/drawing/2014/main" id="{4A73F555-5B89-4D71-9D24-E9B6170DF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155276" y="2882333"/>
                    <a:ext cx="1889312" cy="1628718"/>
                  </a:xfrm>
                  <a:prstGeom prst="hexagon">
                    <a:avLst>
                      <a:gd name="adj" fmla="val 24999"/>
                      <a:gd name="vf" fmla="val 115470"/>
                    </a:avLst>
                  </a:prstGeom>
                  <a:solidFill>
                    <a:srgbClr val="4EABC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/>
                  </a:p>
                </p:txBody>
              </p:sp>
              <p:sp>
                <p:nvSpPr>
                  <p:cNvPr id="52" name="육각형 187">
                    <a:extLst>
                      <a:ext uri="{FF2B5EF4-FFF2-40B4-BE49-F238E27FC236}">
                        <a16:creationId xmlns="" xmlns:a16="http://schemas.microsoft.com/office/drawing/2014/main" id="{751F6525-E0EC-4CF7-8B10-E69B730F1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3305655" y="3367121"/>
                    <a:ext cx="1626126" cy="1064931"/>
                  </a:xfrm>
                  <a:prstGeom prst="hexagon">
                    <a:avLst>
                      <a:gd name="adj" fmla="val 24997"/>
                      <a:gd name="vf" fmla="val 11547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 dirty="0"/>
                  </a:p>
                </p:txBody>
              </p:sp>
            </p:grpSp>
            <p:grpSp>
              <p:nvGrpSpPr>
                <p:cNvPr id="42" name="그룹 191">
                  <a:extLst>
                    <a:ext uri="{FF2B5EF4-FFF2-40B4-BE49-F238E27FC236}">
                      <a16:creationId xmlns="" xmlns:a16="http://schemas.microsoft.com/office/drawing/2014/main" id="{DC2DB00B-9374-4252-8E9C-59FD39328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10095" y="3507442"/>
                  <a:ext cx="1710046" cy="1775031"/>
                  <a:chOff x="1976132" y="2853443"/>
                  <a:chExt cx="2017839" cy="2429030"/>
                </a:xfrm>
              </p:grpSpPr>
              <p:sp>
                <p:nvSpPr>
                  <p:cNvPr id="48" name="육각형 194">
                    <a:extLst>
                      <a:ext uri="{FF2B5EF4-FFF2-40B4-BE49-F238E27FC236}">
                        <a16:creationId xmlns="" xmlns:a16="http://schemas.microsoft.com/office/drawing/2014/main" id="{90BC06D5-CF65-497B-A40F-ACF1E7381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814705" y="3103207"/>
                    <a:ext cx="2340693" cy="2017839"/>
                  </a:xfrm>
                  <a:prstGeom prst="hexagon">
                    <a:avLst>
                      <a:gd name="adj" fmla="val 24999"/>
                      <a:gd name="vf" fmla="val 115470"/>
                    </a:avLst>
                  </a:prstGeom>
                  <a:solidFill>
                    <a:srgbClr val="5E9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/>
                  </a:p>
                </p:txBody>
              </p:sp>
              <p:sp>
                <p:nvSpPr>
                  <p:cNvPr id="49" name="육각형 195">
                    <a:extLst>
                      <a:ext uri="{FF2B5EF4-FFF2-40B4-BE49-F238E27FC236}">
                        <a16:creationId xmlns="" xmlns:a16="http://schemas.microsoft.com/office/drawing/2014/main" id="{FED8E09E-E013-42FE-A5F3-9213C7464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54460" y="3201080"/>
                    <a:ext cx="2014630" cy="1319356"/>
                  </a:xfrm>
                  <a:prstGeom prst="hexagon">
                    <a:avLst>
                      <a:gd name="adj" fmla="val 24997"/>
                      <a:gd name="vf" fmla="val 11547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/>
                  </a:p>
                </p:txBody>
              </p:sp>
            </p:grpSp>
            <p:sp>
              <p:nvSpPr>
                <p:cNvPr id="43" name="육각형 192">
                  <a:extLst>
                    <a:ext uri="{FF2B5EF4-FFF2-40B4-BE49-F238E27FC236}">
                      <a16:creationId xmlns="" xmlns:a16="http://schemas.microsoft.com/office/drawing/2014/main" id="{37749D4F-E3F3-4037-9D3E-585A53ECB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6006516" y="2991772"/>
                  <a:ext cx="1710478" cy="1710046"/>
                </a:xfrm>
                <a:prstGeom prst="hexagon">
                  <a:avLst>
                    <a:gd name="adj" fmla="val 25002"/>
                    <a:gd name="vf" fmla="val 115470"/>
                  </a:avLst>
                </a:prstGeom>
                <a:solidFill>
                  <a:srgbClr val="4B80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633"/>
                </a:p>
              </p:txBody>
            </p:sp>
            <p:sp>
              <p:nvSpPr>
                <p:cNvPr id="44" name="육각형 193">
                  <a:extLst>
                    <a:ext uri="{FF2B5EF4-FFF2-40B4-BE49-F238E27FC236}">
                      <a16:creationId xmlns="" xmlns:a16="http://schemas.microsoft.com/office/drawing/2014/main" id="{5B26D96C-0EF5-4532-90E5-C8F8F2267A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145377" y="3471431"/>
                  <a:ext cx="1472205" cy="1118107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1" latinLnBrk="1" hangingPunct="1"/>
                  <a:endParaRPr lang="ko-KR" altLang="en-US" sz="1633"/>
                </a:p>
              </p:txBody>
            </p:sp>
            <p:grpSp>
              <p:nvGrpSpPr>
                <p:cNvPr id="45" name="그룹 197">
                  <a:extLst>
                    <a:ext uri="{FF2B5EF4-FFF2-40B4-BE49-F238E27FC236}">
                      <a16:creationId xmlns="" xmlns:a16="http://schemas.microsoft.com/office/drawing/2014/main" id="{9EA2B421-C195-4917-BF0C-E161F2823B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42862" y="3507442"/>
                  <a:ext cx="1710046" cy="1775031"/>
                  <a:chOff x="1976132" y="2853443"/>
                  <a:chExt cx="2017839" cy="2429030"/>
                </a:xfrm>
              </p:grpSpPr>
              <p:sp>
                <p:nvSpPr>
                  <p:cNvPr id="46" name="육각형 200">
                    <a:extLst>
                      <a:ext uri="{FF2B5EF4-FFF2-40B4-BE49-F238E27FC236}">
                        <a16:creationId xmlns="" xmlns:a16="http://schemas.microsoft.com/office/drawing/2014/main" id="{1BCAA77F-999C-4317-B2B2-53A45E8EB0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814705" y="3103207"/>
                    <a:ext cx="2340693" cy="2017839"/>
                  </a:xfrm>
                  <a:prstGeom prst="hexagon">
                    <a:avLst>
                      <a:gd name="adj" fmla="val 24999"/>
                      <a:gd name="vf" fmla="val 115470"/>
                    </a:avLst>
                  </a:prstGeom>
                  <a:solidFill>
                    <a:srgbClr val="376B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/>
                  </a:p>
                </p:txBody>
              </p:sp>
              <p:sp>
                <p:nvSpPr>
                  <p:cNvPr id="47" name="육각형 201">
                    <a:extLst>
                      <a:ext uri="{FF2B5EF4-FFF2-40B4-BE49-F238E27FC236}">
                        <a16:creationId xmlns="" xmlns:a16="http://schemas.microsoft.com/office/drawing/2014/main" id="{22D384F4-5812-40A9-8494-AF716E11C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50714" y="3201080"/>
                    <a:ext cx="2014630" cy="1319356"/>
                  </a:xfrm>
                  <a:prstGeom prst="hexagon">
                    <a:avLst>
                      <a:gd name="adj" fmla="val 24997"/>
                      <a:gd name="vf" fmla="val 11547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 eaLnBrk="1" latinLnBrk="1" hangingPunct="1"/>
                    <a:endParaRPr lang="ko-KR" altLang="en-US" sz="1633"/>
                  </a:p>
                </p:txBody>
              </p:sp>
            </p:grpSp>
          </p:grpSp>
          <p:sp>
            <p:nvSpPr>
              <p:cNvPr id="40" name="직사각형 4101">
                <a:extLst>
                  <a:ext uri="{FF2B5EF4-FFF2-40B4-BE49-F238E27FC236}">
                    <a16:creationId xmlns="" xmlns:a16="http://schemas.microsoft.com/office/drawing/2014/main" id="{24330105-D878-4FDE-B776-608AF413F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961" y="3992880"/>
                <a:ext cx="289402" cy="386898"/>
              </a:xfrm>
              <a:prstGeom prst="rect">
                <a:avLst/>
              </a:prstGeom>
              <a:solidFill>
                <a:srgbClr val="3CB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1" latinLnBrk="1" hangingPunct="1"/>
                <a:endParaRPr lang="ko-KR" altLang="en-US" sz="1633"/>
              </a:p>
            </p:txBody>
          </p:sp>
        </p:grpSp>
        <p:grpSp>
          <p:nvGrpSpPr>
            <p:cNvPr id="19" name="그룹 4102">
              <a:extLst>
                <a:ext uri="{FF2B5EF4-FFF2-40B4-BE49-F238E27FC236}">
                  <a16:creationId xmlns="" xmlns:a16="http://schemas.microsoft.com/office/drawing/2014/main" id="{06C2B7D9-F7FA-4297-A94C-151F456293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59502" y="4047336"/>
              <a:ext cx="578174" cy="568190"/>
              <a:chOff x="8759502" y="3733800"/>
              <a:chExt cx="578174" cy="581772"/>
            </a:xfrm>
          </p:grpSpPr>
          <p:sp>
            <p:nvSpPr>
              <p:cNvPr id="37" name="직사각형 214">
                <a:extLst>
                  <a:ext uri="{FF2B5EF4-FFF2-40B4-BE49-F238E27FC236}">
                    <a16:creationId xmlns="" xmlns:a16="http://schemas.microsoft.com/office/drawing/2014/main" id="{68983043-C9F1-436D-BF35-545754B8F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9512" y="3733800"/>
                <a:ext cx="462438" cy="431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1" latinLnBrk="1" hangingPunct="1"/>
                <a:endParaRPr lang="ko-KR" altLang="en-US" sz="1633"/>
              </a:p>
            </p:txBody>
          </p:sp>
          <p:sp>
            <p:nvSpPr>
              <p:cNvPr id="38" name="이등변 삼각형 4099">
                <a:extLst>
                  <a:ext uri="{FF2B5EF4-FFF2-40B4-BE49-F238E27FC236}">
                    <a16:creationId xmlns="" xmlns:a16="http://schemas.microsoft.com/office/drawing/2014/main" id="{76078EB0-B168-4C17-98CD-A9A015BC5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9502" y="3893828"/>
                <a:ext cx="578174" cy="421744"/>
              </a:xfrm>
              <a:prstGeom prst="triangle">
                <a:avLst>
                  <a:gd name="adj" fmla="val 50000"/>
                </a:avLst>
              </a:prstGeom>
              <a:solidFill>
                <a:srgbClr val="376B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1" latinLnBrk="1" hangingPunct="1"/>
                <a:endParaRPr lang="ko-KR" altLang="en-US" sz="1633"/>
              </a:p>
            </p:txBody>
          </p:sp>
        </p:grpSp>
        <p:sp>
          <p:nvSpPr>
            <p:cNvPr id="20" name="Rectangle 304">
              <a:extLst>
                <a:ext uri="{FF2B5EF4-FFF2-40B4-BE49-F238E27FC236}">
                  <a16:creationId xmlns="" xmlns:a16="http://schemas.microsoft.com/office/drawing/2014/main" id="{463B7C3F-AD0F-409F-A5D0-112C40026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529" y="5697809"/>
              <a:ext cx="1872624" cy="1098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장기수선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하자관리시스템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사전점검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APP</a:t>
              </a: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출입관제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원격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관리업무용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Mobile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Rectangle 304">
              <a:extLst>
                <a:ext uri="{FF2B5EF4-FFF2-40B4-BE49-F238E27FC236}">
                  <a16:creationId xmlns="" xmlns:a16="http://schemas.microsoft.com/office/drawing/2014/main" id="{D5BA252E-BD8C-4455-836D-D42AD040E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0605" y="2020039"/>
              <a:ext cx="2103933" cy="1297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장기수선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관리업무용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e-book</a:t>
              </a: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검색기능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매뉴얼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일정표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견적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일위대가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3" name="Rectangle 304">
              <a:extLst>
                <a:ext uri="{FF2B5EF4-FFF2-40B4-BE49-F238E27FC236}">
                  <a16:creationId xmlns="" xmlns:a16="http://schemas.microsoft.com/office/drawing/2014/main" id="{72C364A1-5559-40C3-B76D-08E79C9AF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054" y="6070373"/>
              <a:ext cx="1197480" cy="265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eaLnBrk="1" latinLnBrk="1" hangingPunct="1">
                <a:defRPr/>
              </a:pPr>
              <a:endParaRPr lang="en-US" altLang="ko-KR" sz="998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육각형 25">
              <a:extLst>
                <a:ext uri="{FF2B5EF4-FFF2-40B4-BE49-F238E27FC236}">
                  <a16:creationId xmlns="" xmlns:a16="http://schemas.microsoft.com/office/drawing/2014/main" id="{D8C67D80-96A8-4F05-8145-BA9EE42401FD}"/>
                </a:ext>
              </a:extLst>
            </p:cNvPr>
            <p:cNvSpPr/>
            <p:nvPr/>
          </p:nvSpPr>
          <p:spPr bwMode="auto">
            <a:xfrm rot="5400000">
              <a:off x="1826425" y="4260731"/>
              <a:ext cx="1041752" cy="853341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1633"/>
            </a:p>
          </p:txBody>
        </p:sp>
        <p:sp>
          <p:nvSpPr>
            <p:cNvPr id="27" name="육각형 26">
              <a:extLst>
                <a:ext uri="{FF2B5EF4-FFF2-40B4-BE49-F238E27FC236}">
                  <a16:creationId xmlns="" xmlns:a16="http://schemas.microsoft.com/office/drawing/2014/main" id="{C2D4B734-1793-4F93-A9C5-3E3AEDDE41C5}"/>
                </a:ext>
              </a:extLst>
            </p:cNvPr>
            <p:cNvSpPr/>
            <p:nvPr/>
          </p:nvSpPr>
          <p:spPr bwMode="auto">
            <a:xfrm rot="5400000">
              <a:off x="4798325" y="4261510"/>
              <a:ext cx="1041752" cy="851783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1633"/>
            </a:p>
          </p:txBody>
        </p:sp>
        <p:sp>
          <p:nvSpPr>
            <p:cNvPr id="28" name="육각형 27">
              <a:extLst>
                <a:ext uri="{FF2B5EF4-FFF2-40B4-BE49-F238E27FC236}">
                  <a16:creationId xmlns="" xmlns:a16="http://schemas.microsoft.com/office/drawing/2014/main" id="{459CA367-8BC2-4727-A245-C0BC42B2E7BA}"/>
                </a:ext>
              </a:extLst>
            </p:cNvPr>
            <p:cNvSpPr/>
            <p:nvPr/>
          </p:nvSpPr>
          <p:spPr bwMode="auto">
            <a:xfrm rot="5400000">
              <a:off x="7767110" y="4260731"/>
              <a:ext cx="1041752" cy="853341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1633"/>
            </a:p>
          </p:txBody>
        </p:sp>
        <p:sp>
          <p:nvSpPr>
            <p:cNvPr id="30" name="Rectangle 304">
              <a:extLst>
                <a:ext uri="{FF2B5EF4-FFF2-40B4-BE49-F238E27FC236}">
                  <a16:creationId xmlns="" xmlns:a16="http://schemas.microsoft.com/office/drawing/2014/main" id="{EBE408AE-B391-497B-94B3-827008948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7148" y="4311847"/>
              <a:ext cx="1593006" cy="77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국내</a:t>
              </a:r>
              <a:r>
                <a:rPr kumimoji="0" lang="en-US" altLang="ko-KR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유일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최고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토털 솔루션</a:t>
              </a: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Rectangle 304">
              <a:extLst>
                <a:ext uri="{FF2B5EF4-FFF2-40B4-BE49-F238E27FC236}">
                  <a16:creationId xmlns="" xmlns:a16="http://schemas.microsoft.com/office/drawing/2014/main" id="{C71B1BDE-513A-427D-8F6D-5261B10DE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682" y="4538280"/>
              <a:ext cx="1591450" cy="32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육각형 31">
              <a:extLst>
                <a:ext uri="{FF2B5EF4-FFF2-40B4-BE49-F238E27FC236}">
                  <a16:creationId xmlns="" xmlns:a16="http://schemas.microsoft.com/office/drawing/2014/main" id="{088F6BDA-EAD8-4D69-BC4C-EDC38673B59A}"/>
                </a:ext>
              </a:extLst>
            </p:cNvPr>
            <p:cNvSpPr/>
            <p:nvPr/>
          </p:nvSpPr>
          <p:spPr bwMode="auto">
            <a:xfrm rot="5400000">
              <a:off x="6300236" y="3927495"/>
              <a:ext cx="1041752" cy="853341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1633"/>
            </a:p>
          </p:txBody>
        </p:sp>
        <p:sp>
          <p:nvSpPr>
            <p:cNvPr id="63" name="Rectangle 304">
              <a:extLst>
                <a:ext uri="{FF2B5EF4-FFF2-40B4-BE49-F238E27FC236}">
                  <a16:creationId xmlns="" xmlns:a16="http://schemas.microsoft.com/office/drawing/2014/main" id="{16741E80-89E9-4F4E-AF56-2001ADA63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000" y="4554523"/>
              <a:ext cx="1593006" cy="32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Rectangle 304">
              <a:extLst>
                <a:ext uri="{FF2B5EF4-FFF2-40B4-BE49-F238E27FC236}">
                  <a16:creationId xmlns="" xmlns:a16="http://schemas.microsoft.com/office/drawing/2014/main" id="{1D63F769-08D1-4423-A404-B10F13890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3847" y="4431171"/>
              <a:ext cx="1593006" cy="32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Rectangle 304">
              <a:extLst>
                <a:ext uri="{FF2B5EF4-FFF2-40B4-BE49-F238E27FC236}">
                  <a16:creationId xmlns="" xmlns:a16="http://schemas.microsoft.com/office/drawing/2014/main" id="{1D63F769-08D1-4423-A404-B10F13890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121" y="4091520"/>
              <a:ext cx="1593006" cy="1005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근무</a:t>
              </a:r>
              <a:r>
                <a:rPr kumimoji="0" lang="en-US" altLang="ko-KR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거주</a:t>
              </a:r>
              <a:r>
                <a:rPr kumimoji="0" lang="en-US" altLang="ko-KR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단지 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우선 적용 후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확장</a:t>
              </a: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7" name="Rectangle 304">
              <a:extLst>
                <a:ext uri="{FF2B5EF4-FFF2-40B4-BE49-F238E27FC236}">
                  <a16:creationId xmlns="" xmlns:a16="http://schemas.microsoft.com/office/drawing/2014/main" id="{1D63F769-08D1-4423-A404-B10F13890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6069" y="3895163"/>
              <a:ext cx="1593006" cy="123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r>
                <a:rPr kumimoji="0" lang="ko-KR" altLang="en-US" sz="1361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영</a:t>
              </a: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업지원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위한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무기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en-US" altLang="ko-KR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무상 아이템</a:t>
              </a:r>
              <a:r>
                <a:rPr kumimoji="0" lang="en-US" altLang="ko-KR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제공</a:t>
              </a: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8" name="Rectangle 304">
              <a:extLst>
                <a:ext uri="{FF2B5EF4-FFF2-40B4-BE49-F238E27FC236}">
                  <a16:creationId xmlns="" xmlns:a16="http://schemas.microsoft.com/office/drawing/2014/main" id="{EBE408AE-B391-497B-94B3-827008948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151" y="3942898"/>
              <a:ext cx="1593006" cy="123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관리업무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필수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아이템으로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kumimoji="0" lang="ko-KR" altLang="en-US" sz="1361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구성</a:t>
              </a:r>
              <a:endParaRPr kumimoji="0" lang="en-US" altLang="ko-KR" sz="1361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endParaRPr kumimoji="0" lang="en-US" altLang="ko-KR" sz="1361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0" name="Rectangle 304">
              <a:extLst>
                <a:ext uri="{FF2B5EF4-FFF2-40B4-BE49-F238E27FC236}">
                  <a16:creationId xmlns="" xmlns:a16="http://schemas.microsoft.com/office/drawing/2014/main" id="{463B7C3F-AD0F-409F-A5D0-112C40026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601" y="5691760"/>
              <a:ext cx="1696045" cy="1297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관리사무소 용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위탁회사용 솔루션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경비업체용 솔루션 등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다양한 영업 기회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1" name="Rectangle 304">
              <a:extLst>
                <a:ext uri="{FF2B5EF4-FFF2-40B4-BE49-F238E27FC236}">
                  <a16:creationId xmlns="" xmlns:a16="http://schemas.microsoft.com/office/drawing/2014/main" id="{D5BA252E-BD8C-4455-836D-D42AD040E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974" y="2066988"/>
              <a:ext cx="2103933" cy="1131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관리업무 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필수 아이템이면서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적은 예산으로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구매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도입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다양한 무상 설치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제공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Rectangle 304">
              <a:extLst>
                <a:ext uri="{FF2B5EF4-FFF2-40B4-BE49-F238E27FC236}">
                  <a16:creationId xmlns="" xmlns:a16="http://schemas.microsoft.com/office/drawing/2014/main" id="{463B7C3F-AD0F-409F-A5D0-112C40026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1621" y="5699945"/>
              <a:ext cx="1696045" cy="1098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Mobile </a:t>
              </a:r>
            </a:p>
            <a:p>
              <a:pPr algn="ctr" eaLnBrk="1" latinLnBrk="1" hangingPunct="1">
                <a:defRPr/>
              </a:pP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App 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사용료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프로그램사용료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Iot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pass</a:t>
              </a:r>
            </a:p>
            <a:p>
              <a:pPr algn="ctr" eaLnBrk="1" latinLnBrk="1" hangingPunct="1">
                <a:defRPr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장기수선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020" y="1781718"/>
            <a:ext cx="1152686" cy="11145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74724" y="1682241"/>
            <a:ext cx="946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셀 파 고</a:t>
            </a:r>
            <a:endParaRPr lang="ko-KR" altLang="en-US" sz="14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382" y="1809408"/>
            <a:ext cx="1279592" cy="12293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9077839" y="1890448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SUCESS</a:t>
            </a:r>
            <a:endParaRPr lang="ko-KR" altLang="en-US" sz="1400" b="1" dirty="0"/>
          </a:p>
        </p:txBody>
      </p:sp>
      <p:sp>
        <p:nvSpPr>
          <p:cNvPr id="9" name="직사각형 8"/>
          <p:cNvSpPr/>
          <p:nvPr/>
        </p:nvSpPr>
        <p:spPr>
          <a:xfrm>
            <a:off x="5705962" y="299878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매월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고정 수익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</a:p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영업수수료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6857" y="370069"/>
            <a:ext cx="455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7030A0"/>
                </a:solidFill>
              </a:rPr>
              <a:t>는 아주 특별한 </a:t>
            </a:r>
            <a:r>
              <a:rPr lang="en-US" altLang="ko-KR" b="1" dirty="0" smtClean="0">
                <a:solidFill>
                  <a:srgbClr val="7030A0"/>
                </a:solidFill>
              </a:rPr>
              <a:t>BUSINESS MODEL</a:t>
            </a:r>
            <a:r>
              <a:rPr lang="ko-KR" altLang="en-US" b="1" dirty="0" smtClean="0">
                <a:solidFill>
                  <a:srgbClr val="7030A0"/>
                </a:solidFill>
              </a:rPr>
              <a:t>입니다</a:t>
            </a:r>
            <a:r>
              <a:rPr lang="en-US" altLang="ko-KR" b="1" dirty="0" smtClean="0">
                <a:solidFill>
                  <a:srgbClr val="7030A0"/>
                </a:solidFill>
              </a:rPr>
              <a:t>.</a:t>
            </a:r>
            <a:endParaRPr lang="ko-KR" altLang="en-US" b="1" dirty="0">
              <a:solidFill>
                <a:srgbClr val="7030A0"/>
              </a:solidFill>
            </a:endParaRPr>
          </a:p>
        </p:txBody>
      </p:sp>
      <p:pic>
        <p:nvPicPr>
          <p:cNvPr id="56" name="Picture 4" descr="셀파고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82" y="311847"/>
            <a:ext cx="1671638" cy="48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0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4" name="Rectangle 5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5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0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-20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8" name="Picture 4" descr="셀파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3" y="96838"/>
            <a:ext cx="1671638" cy="48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5475" y="678670"/>
            <a:ext cx="2315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 </a:t>
            </a:r>
            <a:r>
              <a:rPr lang="ko-KR" altLang="en-US" b="1" dirty="0" smtClean="0">
                <a:latin typeface="+mn-ea"/>
              </a:rPr>
              <a:t>은 다릅니다</a:t>
            </a:r>
            <a:r>
              <a:rPr lang="en-US" altLang="ko-KR" b="1" dirty="0" smtClean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3600" y="140970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ko-KR" altLang="en-US" dirty="0" smtClean="0"/>
              <a:t>은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92500" y="1409700"/>
            <a:ext cx="4174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대신 우리들만의 방식으로 소통합니다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381" y="1315230"/>
            <a:ext cx="1459119" cy="55827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738" y="582614"/>
            <a:ext cx="3134862" cy="55774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93877" y="6286500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7030A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U+ Biz Phone</a:t>
            </a:r>
            <a:endParaRPr lang="ko-KR" altLang="en-US" dirty="0">
              <a:solidFill>
                <a:srgbClr val="7030A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6018" y="5549900"/>
            <a:ext cx="31117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연락처   공지사항    톡       다이얼     설정   </a:t>
            </a:r>
            <a:endParaRPr lang="ko-KR" alt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473075" y="3820917"/>
            <a:ext cx="803145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7030A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U+ Biz Phone </a:t>
            </a:r>
            <a:r>
              <a:rPr lang="ko-KR" altLang="en-US" sz="1600" dirty="0" smtClean="0">
                <a:latin typeface="+mn-ea"/>
              </a:rPr>
              <a:t>은 최근</a:t>
            </a:r>
            <a:r>
              <a:rPr lang="en-US" altLang="ko-KR" sz="1600" dirty="0" smtClean="0">
                <a:latin typeface="+mn-ea"/>
              </a:rPr>
              <a:t> hot</a:t>
            </a:r>
            <a:r>
              <a:rPr lang="ko-KR" altLang="en-US" sz="1600" dirty="0" smtClean="0">
                <a:latin typeface="+mn-ea"/>
              </a:rPr>
              <a:t>한 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통신사 </a:t>
            </a:r>
            <a:r>
              <a:rPr lang="en-US" altLang="ko-KR" sz="1600" dirty="0" smtClean="0">
                <a:latin typeface="+mn-ea"/>
              </a:rPr>
              <a:t>e-s </a:t>
            </a:r>
            <a:r>
              <a:rPr lang="en-US" altLang="ko-KR" sz="1600" dirty="0" err="1" smtClean="0">
                <a:latin typeface="+mn-ea"/>
              </a:rPr>
              <a:t>i</a:t>
            </a:r>
            <a:r>
              <a:rPr lang="en-US" altLang="ko-KR" sz="1600" dirty="0" smtClean="0">
                <a:latin typeface="+mn-ea"/>
              </a:rPr>
              <a:t> m</a:t>
            </a:r>
            <a:r>
              <a:rPr lang="ko-KR" altLang="en-US" sz="1600" dirty="0" smtClean="0">
                <a:latin typeface="+mn-ea"/>
              </a:rPr>
              <a:t> 과  달리 </a:t>
            </a:r>
            <a:r>
              <a:rPr lang="ko-KR" altLang="en-US" sz="1600" dirty="0">
                <a:latin typeface="+mn-ea"/>
              </a:rPr>
              <a:t>내</a:t>
            </a:r>
            <a:r>
              <a:rPr lang="ko-KR" altLang="en-US" sz="1600" dirty="0" smtClean="0">
                <a:latin typeface="+mn-ea"/>
              </a:rPr>
              <a:t> 핸드폰에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사무실 번호를 </a:t>
            </a:r>
            <a:r>
              <a:rPr lang="en-US" altLang="ko-KR" sz="1600" dirty="0" smtClean="0">
                <a:latin typeface="+mn-ea"/>
              </a:rPr>
              <a:t>app</a:t>
            </a:r>
            <a:r>
              <a:rPr lang="ko-KR" altLang="en-US" sz="1600" dirty="0" smtClean="0">
                <a:latin typeface="+mn-ea"/>
              </a:rPr>
              <a:t>으로 심어 우측 사진처럼 별도의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업무용 폰</a:t>
            </a:r>
            <a:r>
              <a:rPr lang="en-US" altLang="ko-KR" sz="1600" dirty="0" smtClean="0">
                <a:latin typeface="+mn-ea"/>
              </a:rPr>
              <a:t>(two number)</a:t>
            </a:r>
            <a:r>
              <a:rPr lang="ko-KR" altLang="en-US" sz="1600" dirty="0" smtClean="0">
                <a:latin typeface="+mn-ea"/>
              </a:rPr>
              <a:t> 을 만들어줍니다</a:t>
            </a:r>
            <a:r>
              <a:rPr lang="en-US" altLang="ko-KR" sz="1600" dirty="0" smtClean="0">
                <a:latin typeface="+mn-ea"/>
              </a:rPr>
              <a:t>.</a:t>
            </a:r>
          </a:p>
          <a:p>
            <a:pPr algn="ctr"/>
            <a:endParaRPr lang="en-US" altLang="ko-KR" sz="1600" dirty="0" smtClean="0">
              <a:latin typeface="+mn-ea"/>
            </a:endParaRPr>
          </a:p>
          <a:p>
            <a:pPr algn="ctr"/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“ </a:t>
            </a:r>
            <a:r>
              <a:rPr lang="ko-KR" altLang="en-US" sz="1600" dirty="0" smtClean="0">
                <a:latin typeface="+mn-ea"/>
              </a:rPr>
              <a:t>내 </a:t>
            </a:r>
            <a:r>
              <a:rPr lang="en-US" altLang="ko-KR" sz="1600" dirty="0" smtClean="0">
                <a:latin typeface="+mn-ea"/>
              </a:rPr>
              <a:t>phone</a:t>
            </a:r>
            <a:r>
              <a:rPr lang="ko-KR" altLang="en-US" sz="1600" dirty="0" smtClean="0">
                <a:latin typeface="+mn-ea"/>
              </a:rPr>
              <a:t>에서 전화를 해도 상대 </a:t>
            </a:r>
            <a:r>
              <a:rPr lang="en-US" altLang="ko-KR" sz="1600" dirty="0" smtClean="0">
                <a:latin typeface="+mn-ea"/>
              </a:rPr>
              <a:t>phone</a:t>
            </a:r>
            <a:r>
              <a:rPr lang="ko-KR" altLang="en-US" sz="1600" dirty="0" smtClean="0">
                <a:latin typeface="+mn-ea"/>
              </a:rPr>
              <a:t>에는 사무실번호가 표시됩니다</a:t>
            </a:r>
            <a:r>
              <a:rPr lang="en-US" altLang="ko-KR" sz="1600" dirty="0" smtClean="0">
                <a:latin typeface="+mn-ea"/>
              </a:rPr>
              <a:t>.”</a:t>
            </a:r>
          </a:p>
          <a:p>
            <a:pPr algn="ctr"/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“ </a:t>
            </a:r>
            <a:r>
              <a:rPr lang="ko-KR" altLang="en-US" sz="1600" dirty="0" smtClean="0">
                <a:latin typeface="+mn-ea"/>
              </a:rPr>
              <a:t>사무실로 걸려 온 전화를 언제든 내 </a:t>
            </a:r>
            <a:r>
              <a:rPr lang="en-US" altLang="ko-KR" sz="1600" dirty="0" smtClean="0">
                <a:latin typeface="+mn-ea"/>
              </a:rPr>
              <a:t>phone</a:t>
            </a:r>
            <a:r>
              <a:rPr lang="ko-KR" altLang="en-US" sz="1600" dirty="0" smtClean="0">
                <a:latin typeface="+mn-ea"/>
              </a:rPr>
              <a:t>에서 받을 수 있습니다</a:t>
            </a:r>
            <a:r>
              <a:rPr lang="en-US" altLang="ko-KR" sz="1600" dirty="0" smtClean="0">
                <a:latin typeface="+mn-ea"/>
              </a:rPr>
              <a:t>.”</a:t>
            </a:r>
          </a:p>
          <a:p>
            <a:pPr algn="ctr"/>
            <a:endParaRPr lang="en-US" altLang="ko-KR" sz="1600" dirty="0" smtClean="0">
              <a:latin typeface="+mn-ea"/>
            </a:endParaRPr>
          </a:p>
          <a:p>
            <a:pPr algn="ctr"/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프라이버시는 프라이버시대로 일은 일대로 잘 할 수 있습니다</a:t>
            </a:r>
            <a:r>
              <a:rPr lang="en-US" altLang="ko-KR" sz="1600" dirty="0" smtClean="0">
                <a:latin typeface="+mn-ea"/>
              </a:rPr>
              <a:t>.</a:t>
            </a:r>
          </a:p>
          <a:p>
            <a:pPr algn="ctr"/>
            <a:r>
              <a:rPr lang="ko-KR" altLang="en-US" sz="1600" dirty="0" smtClean="0">
                <a:latin typeface="+mn-ea"/>
              </a:rPr>
              <a:t>톡과 밴드에는 이러한 기능이 없습니다</a:t>
            </a:r>
            <a:r>
              <a:rPr lang="en-US" altLang="ko-KR" sz="1600" dirty="0" smtClean="0">
                <a:latin typeface="+mn-ea"/>
              </a:rPr>
              <a:t>.</a:t>
            </a:r>
            <a:endParaRPr lang="en-US" altLang="ko-KR" dirty="0" smtClean="0">
              <a:latin typeface="+mn-ea"/>
            </a:endParaRPr>
          </a:p>
          <a:p>
            <a:pPr algn="ctr"/>
            <a:r>
              <a:rPr lang="en-US" altLang="ko-KR" dirty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                    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3600" y="2277822"/>
            <a:ext cx="71513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                    </a:t>
            </a:r>
            <a:r>
              <a:rPr lang="ko-KR" altLang="en-US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ko-KR" altLang="en-US" dirty="0" smtClean="0"/>
              <a:t>은</a:t>
            </a:r>
            <a:r>
              <a:rPr lang="en-US" altLang="ko-KR" dirty="0" smtClean="0"/>
              <a:t> </a:t>
            </a:r>
            <a:r>
              <a:rPr lang="en-US" altLang="ko-KR" b="1" dirty="0" smtClean="0">
                <a:solidFill>
                  <a:srgbClr val="7030A0"/>
                </a:solidFill>
              </a:rPr>
              <a:t>U+ Biz Phone</a:t>
            </a:r>
            <a:r>
              <a:rPr lang="ko-KR" altLang="en-US" dirty="0" smtClean="0"/>
              <a:t>을 사용합니다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sz="1600" dirty="0"/>
              <a:t>U+ Biz </a:t>
            </a:r>
            <a:r>
              <a:rPr lang="en-US" altLang="ko-KR" sz="1600" dirty="0" smtClean="0"/>
              <a:t>Phone</a:t>
            </a:r>
            <a:r>
              <a:rPr lang="ko-KR" altLang="en-US" sz="1600" dirty="0" smtClean="0"/>
              <a:t>은 소공동 회원간의 소통과 협업 채널로 </a:t>
            </a:r>
            <a:r>
              <a:rPr lang="ko-KR" altLang="en-US" sz="1600" b="1" dirty="0" smtClean="0"/>
              <a:t>미니 그룹웨어</a:t>
            </a:r>
            <a:r>
              <a:rPr lang="ko-KR" altLang="en-US" sz="1600" dirty="0" smtClean="0"/>
              <a:t>입니다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우리는 멤버들과 언제나 정보를 공유하고 톡으로 소통할 수 있습니다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165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8605084" y="2963700"/>
            <a:ext cx="4069294" cy="129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prstClr val="white"/>
                </a:solidFill>
              </a:rPr>
              <a:t>  </a:t>
            </a:r>
            <a:r>
              <a:rPr lang="ko-KR" altLang="en-US" sz="1400" dirty="0">
                <a:solidFill>
                  <a:prstClr val="white"/>
                </a:solidFill>
              </a:rPr>
              <a:t>로비 폰 따로</a:t>
            </a:r>
            <a:r>
              <a:rPr lang="en-US" altLang="ko-KR" sz="1400" dirty="0">
                <a:solidFill>
                  <a:prstClr val="white"/>
                </a:solidFill>
              </a:rPr>
              <a:t>,</a:t>
            </a:r>
            <a:r>
              <a:rPr lang="ko-KR" altLang="en-US" sz="1400" dirty="0">
                <a:solidFill>
                  <a:prstClr val="white"/>
                </a:solidFill>
              </a:rPr>
              <a:t> 주차차단기 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ko-KR" sz="1400" dirty="0">
                <a:solidFill>
                  <a:prstClr val="white"/>
                </a:solidFill>
              </a:rPr>
              <a:t>→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en-US" sz="1400" dirty="0">
                <a:solidFill>
                  <a:prstClr val="white"/>
                </a:solidFill>
              </a:rPr>
              <a:t>통합관리</a:t>
            </a:r>
            <a:r>
              <a:rPr lang="en-US" altLang="ko-KR" sz="1400" dirty="0">
                <a:solidFill>
                  <a:prstClr val="white"/>
                </a:solidFill>
              </a:rPr>
              <a:t>(</a:t>
            </a:r>
            <a:r>
              <a:rPr lang="ko-KR" altLang="en-US" sz="1400" dirty="0">
                <a:solidFill>
                  <a:prstClr val="white"/>
                </a:solidFill>
              </a:rPr>
              <a:t>관제</a:t>
            </a:r>
            <a:r>
              <a:rPr lang="en-US" altLang="ko-KR" sz="1400" dirty="0">
                <a:solidFill>
                  <a:prstClr val="white"/>
                </a:solidFill>
              </a:rPr>
              <a:t>) </a:t>
            </a:r>
            <a:r>
              <a:rPr lang="ko-KR" altLang="en-US" sz="1400" dirty="0">
                <a:solidFill>
                  <a:prstClr val="white"/>
                </a:solidFill>
              </a:rPr>
              <a:t>어려워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en-US" altLang="ko-KR" sz="1400" dirty="0">
                <a:solidFill>
                  <a:prstClr val="white"/>
                </a:solidFill>
              </a:rPr>
              <a:t>   → </a:t>
            </a:r>
            <a:r>
              <a:rPr lang="ko-KR" altLang="en-US" sz="1400" dirty="0">
                <a:solidFill>
                  <a:prstClr val="white"/>
                </a:solidFill>
              </a:rPr>
              <a:t>유선 기반이므로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en-US" altLang="ko-KR" sz="1400" dirty="0">
                <a:solidFill>
                  <a:prstClr val="white"/>
                </a:solidFill>
              </a:rPr>
              <a:t>   </a:t>
            </a:r>
            <a:r>
              <a:rPr lang="ko-KR" altLang="ko-KR" sz="1400" dirty="0">
                <a:solidFill>
                  <a:prstClr val="white"/>
                </a:solidFill>
              </a:rPr>
              <a:t>→</a:t>
            </a:r>
            <a:r>
              <a:rPr lang="en-US" altLang="ko-KR" sz="1400" dirty="0">
                <a:solidFill>
                  <a:prstClr val="white"/>
                </a:solidFill>
              </a:rPr>
              <a:t> </a:t>
            </a:r>
            <a:r>
              <a:rPr lang="ko-KR" altLang="en-US" sz="1400" dirty="0">
                <a:solidFill>
                  <a:prstClr val="white"/>
                </a:solidFill>
              </a:rPr>
              <a:t>경비원 초소 붙박이 근무 불가피</a:t>
            </a:r>
            <a:endParaRPr lang="en-US" altLang="ko-KR" sz="1400" dirty="0">
              <a:solidFill>
                <a:prstClr val="white"/>
              </a:solidFill>
            </a:endParaRPr>
          </a:p>
          <a:p>
            <a:r>
              <a:rPr lang="ko-KR" alt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4" name="Rectangle 5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5" name="Rectangle 7"/>
          <p:cNvSpPr>
            <a:spLocks noChangeArrowheads="1"/>
          </p:cNvSpPr>
          <p:nvPr/>
        </p:nvSpPr>
        <p:spPr bwMode="auto">
          <a:xfrm>
            <a:off x="2205" y="-1719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0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-20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25475" y="419100"/>
            <a:ext cx="961500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미드한맥" panose="02030504000101010101" pitchFamily="18" charset="-127"/>
                <a:ea typeface="미드한맥" panose="02030504000101010101" pitchFamily="18" charset="-127"/>
              </a:rPr>
              <a:t>소공동</a:t>
            </a:r>
            <a:r>
              <a:rPr lang="ko-KR" altLang="en-US" dirty="0" smtClean="0"/>
              <a:t>은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공동주택 관리 시장</a:t>
            </a:r>
            <a:r>
              <a:rPr lang="en-US" altLang="ko-KR" dirty="0" smtClean="0"/>
              <a:t>(market)</a:t>
            </a:r>
            <a:r>
              <a:rPr lang="ko-KR" altLang="en-US" dirty="0" smtClean="0"/>
              <a:t>의 무한 경쟁에서 승리할 수 있도록 강력한 무기를 지원합니다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75" y="1641415"/>
            <a:ext cx="457264" cy="5715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1639" y="1742539"/>
            <a:ext cx="7433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소통과 협업 채널 </a:t>
            </a:r>
            <a:r>
              <a:rPr lang="en-US" altLang="ko-KR" dirty="0" smtClean="0"/>
              <a:t>Two Number </a:t>
            </a:r>
            <a:r>
              <a:rPr lang="ko-KR" altLang="en-US" dirty="0" smtClean="0"/>
              <a:t>업무용 </a:t>
            </a:r>
            <a:r>
              <a:rPr lang="en-US" altLang="ko-KR" b="1" dirty="0" smtClean="0"/>
              <a:t>U+ Biz Phone </a:t>
            </a:r>
            <a:r>
              <a:rPr lang="ko-KR" altLang="en-US" dirty="0" smtClean="0"/>
              <a:t>을 지원합니다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28" y="2558888"/>
            <a:ext cx="419158" cy="590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2739" y="2786640"/>
            <a:ext cx="5804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SHERPAGO</a:t>
            </a:r>
            <a:r>
              <a:rPr lang="ko-KR" altLang="en-US" dirty="0" smtClean="0"/>
              <a:t>가 구축한 </a:t>
            </a:r>
            <a:endParaRPr lang="en-US" altLang="ko-KR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     </a:t>
            </a:r>
            <a:r>
              <a:rPr lang="ko-KR" altLang="en-US" b="1" dirty="0" smtClean="0"/>
              <a:t>공동주택 데이터베이스</a:t>
            </a:r>
            <a:r>
              <a:rPr lang="en-US" altLang="ko-KR" b="1" dirty="0" smtClean="0"/>
              <a:t>(DB)</a:t>
            </a:r>
            <a:r>
              <a:rPr lang="ko-KR" altLang="en-US" dirty="0" smtClean="0"/>
              <a:t>를 지원합니다</a:t>
            </a:r>
            <a:r>
              <a:rPr lang="en-US" altLang="ko-KR" dirty="0" smtClean="0"/>
              <a:t>.      </a:t>
            </a:r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230" y="2109163"/>
            <a:ext cx="4870649" cy="2310437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628" y="4534739"/>
            <a:ext cx="466790" cy="5811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82739" y="4738560"/>
            <a:ext cx="8581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SHERPAGO </a:t>
            </a:r>
            <a:r>
              <a:rPr lang="ko-KR" altLang="en-US" b="1" dirty="0" smtClean="0"/>
              <a:t>관리업무용 최상급 솔루션</a:t>
            </a:r>
            <a:r>
              <a:rPr lang="ko-KR" altLang="en-US" dirty="0" smtClean="0"/>
              <a:t>을</a:t>
            </a:r>
            <a:r>
              <a:rPr lang="ko-KR" altLang="en-US" b="1" dirty="0" smtClean="0"/>
              <a:t> </a:t>
            </a:r>
            <a:r>
              <a:rPr lang="ko-KR" altLang="en-US" dirty="0" smtClean="0"/>
              <a:t>마케팅용으로 지원합니다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829" y="5115845"/>
            <a:ext cx="1540899" cy="15020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670" y="5478272"/>
            <a:ext cx="1760426" cy="7357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2348" y="5238869"/>
            <a:ext cx="1487536" cy="121450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739" y="5044559"/>
            <a:ext cx="1466670" cy="1368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11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016" y="364983"/>
            <a:ext cx="1155124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dirty="0" smtClean="0"/>
              <a:t>◾ </a:t>
            </a:r>
            <a:r>
              <a:rPr lang="ko-KR" altLang="en-US" sz="1600" dirty="0"/>
              <a:t>우리의 최대 </a:t>
            </a:r>
            <a:r>
              <a:rPr lang="ko-KR" altLang="en-US" sz="1600" dirty="0" smtClean="0"/>
              <a:t>장점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소공동사업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참여자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은 </a:t>
            </a:r>
            <a:r>
              <a:rPr lang="ko-KR" altLang="en-US" sz="1600" dirty="0"/>
              <a:t>아파트 관리 시장에서 수요자이면서 동시에 공급자가 될 수 있다는 점입니다</a:t>
            </a:r>
            <a:r>
              <a:rPr lang="en-US" altLang="ko-KR" sz="1600" dirty="0"/>
              <a:t>. </a:t>
            </a:r>
          </a:p>
          <a:p>
            <a:pPr algn="ctr">
              <a:defRPr/>
            </a:pPr>
            <a:r>
              <a:rPr lang="ko-KR" altLang="en-US" sz="1600" dirty="0"/>
              <a:t>    우리는 소비자</a:t>
            </a:r>
            <a:r>
              <a:rPr lang="en-US" altLang="ko-KR" sz="1600" dirty="0"/>
              <a:t>(I Need)</a:t>
            </a:r>
            <a:r>
              <a:rPr lang="ko-KR" altLang="en-US" sz="1600" dirty="0"/>
              <a:t>와 공급자</a:t>
            </a:r>
            <a:r>
              <a:rPr lang="en-US" altLang="ko-KR" sz="1600" dirty="0"/>
              <a:t>(I Have)</a:t>
            </a:r>
            <a:r>
              <a:rPr lang="ko-KR" altLang="en-US" sz="1600" dirty="0"/>
              <a:t>를 매칭할 수 있으며 이것은 매우 중요한 </a:t>
            </a:r>
            <a:r>
              <a:rPr lang="en-US" altLang="ko-KR" sz="1600" dirty="0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Business model</a:t>
            </a:r>
            <a:r>
              <a:rPr lang="ko-KR" altLang="en-US" sz="1600" dirty="0"/>
              <a:t>입니다</a:t>
            </a:r>
            <a:r>
              <a:rPr lang="en-US" altLang="ko-KR" dirty="0"/>
              <a:t>.</a:t>
            </a:r>
          </a:p>
        </p:txBody>
      </p:sp>
      <p:graphicFrame>
        <p:nvGraphicFramePr>
          <p:cNvPr id="8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982039"/>
              </p:ext>
            </p:extLst>
          </p:nvPr>
        </p:nvGraphicFramePr>
        <p:xfrm>
          <a:off x="1762365" y="3278096"/>
          <a:ext cx="8273656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68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368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06541" y="1679155"/>
            <a:ext cx="6253058" cy="21775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324407" y="3140801"/>
            <a:ext cx="72327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 b="1" dirty="0">
                <a:solidFill>
                  <a:srgbClr val="0070C0"/>
                </a:solidFill>
              </a:rPr>
              <a:t>수요자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7120" y="3237182"/>
            <a:ext cx="18489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400" b="1" dirty="0">
                <a:solidFill>
                  <a:srgbClr val="0070C0"/>
                </a:solidFill>
              </a:rPr>
              <a:t>공급자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1489" y="403507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소공동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5923850" y="371457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solidFill>
                  <a:srgbClr val="7030A0"/>
                </a:solidFill>
                <a:latin typeface="맑은 고딕"/>
                <a:ea typeface="맑은 고딕"/>
              </a:rPr>
              <a:t>⇔</a:t>
            </a:r>
            <a:endParaRPr lang="ko-KR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4201571" y="3672491"/>
            <a:ext cx="3937000" cy="0"/>
          </a:xfrm>
          <a:prstGeom prst="straightConnector1">
            <a:avLst/>
          </a:prstGeom>
          <a:ln w="1905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834492" y="3546548"/>
            <a:ext cx="636664" cy="25188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매 칭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AutoShape 4" descr="Icono de enfoque al cliente 스톡 벡터, 로열티 프리 Icono de enfoque al  cliente일러스트레이션 - Page 19 | Depositphotos®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417" y="2635980"/>
            <a:ext cx="1592990" cy="113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82" y="1960627"/>
            <a:ext cx="1981262" cy="17385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19374" y="3798434"/>
            <a:ext cx="1476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아파트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관리사무소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9537168" y="2525167"/>
            <a:ext cx="95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COMPANY</a:t>
            </a:r>
            <a:endParaRPr lang="ko-KR" altLang="en-US" sz="1200" b="1" dirty="0"/>
          </a:p>
        </p:txBody>
      </p:sp>
      <p:pic>
        <p:nvPicPr>
          <p:cNvPr id="32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168" y="2592265"/>
            <a:ext cx="1209675" cy="114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198" y="1593572"/>
            <a:ext cx="1392192" cy="1121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9586956" y="3608980"/>
            <a:ext cx="1168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관리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용역업체</a:t>
            </a:r>
            <a:endParaRPr lang="ko-KR" altLang="en-US" sz="1200" b="1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26" y="2018507"/>
            <a:ext cx="1286933" cy="11475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0860263" y="316602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공사업체</a:t>
            </a:r>
            <a:endParaRPr lang="ko-KR" alt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90182" y="71178"/>
            <a:ext cx="276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◈ </a:t>
            </a:r>
            <a:r>
              <a:rPr lang="ko-KR" altLang="en-US" b="1" dirty="0" smtClean="0">
                <a:solidFill>
                  <a:schemeClr val="bg1"/>
                </a:solidFill>
              </a:rPr>
              <a:t>소공동 프로젝트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1" name="AutoShape 4" descr="WWBizMarket v.20180623.01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1444" y="4886416"/>
            <a:ext cx="7590934" cy="78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47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58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3"/>
            <a:ext cx="12192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8" name="TextBox 577"/>
          <p:cNvSpPr txBox="1"/>
          <p:nvPr/>
        </p:nvSpPr>
        <p:spPr>
          <a:xfrm>
            <a:off x="-2771397" y="4358120"/>
            <a:ext cx="774276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5400" dirty="0">
                <a:solidFill>
                  <a:schemeClr val="accent1">
                    <a:lumMod val="50000"/>
                  </a:schemeClr>
                </a:solidFill>
                <a:latin typeface="Sandoll 고딕Neo3 05 SemiBold" panose="020B0600000101010101" pitchFamily="34" charset="-127"/>
                <a:ea typeface="Sandoll 고딕Neo3 05 SemiBold" panose="020B0600000101010101" pitchFamily="34" charset="-127"/>
              </a:rPr>
              <a:t>Thank you !</a:t>
            </a:r>
            <a:endParaRPr lang="ko-KR" altLang="en-US" sz="5400" dirty="0">
              <a:solidFill>
                <a:schemeClr val="accent1">
                  <a:lumMod val="50000"/>
                </a:schemeClr>
              </a:solidFill>
              <a:latin typeface="Sandoll 고딕Neo3 05 SemiBold" panose="020B0600000101010101" pitchFamily="34" charset="-127"/>
              <a:ea typeface="Sandoll 고딕Neo3 05 SemiBold" panose="020B0600000101010101" pitchFamily="34" charset="-127"/>
            </a:endParaRPr>
          </a:p>
        </p:txBody>
      </p:sp>
      <p:grpSp>
        <p:nvGrpSpPr>
          <p:cNvPr id="7" name="그룹 15">
            <a:extLst>
              <a:ext uri="{FF2B5EF4-FFF2-40B4-BE49-F238E27FC236}">
                <a16:creationId xmlns:a16="http://schemas.microsoft.com/office/drawing/2014/main" xmlns="" id="{76A1E7A4-0CFB-46F2-AC6F-40566142AE07}"/>
              </a:ext>
            </a:extLst>
          </p:cNvPr>
          <p:cNvGrpSpPr>
            <a:grpSpLocks/>
          </p:cNvGrpSpPr>
          <p:nvPr/>
        </p:nvGrpSpPr>
        <p:grpSpPr bwMode="auto">
          <a:xfrm>
            <a:off x="2472119" y="925256"/>
            <a:ext cx="7721093" cy="3773957"/>
            <a:chOff x="1794454" y="1319628"/>
            <a:chExt cx="6957470" cy="3233705"/>
          </a:xfrm>
        </p:grpSpPr>
        <p:sp>
          <p:nvSpPr>
            <p:cNvPr id="8" name="Rectangle 304">
              <a:extLst>
                <a:ext uri="{FF2B5EF4-FFF2-40B4-BE49-F238E27FC236}">
                  <a16:creationId xmlns:a16="http://schemas.microsoft.com/office/drawing/2014/main" xmlns="" id="{6678A56C-66CB-4BC8-8D1C-ABDF54D12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454" y="2038048"/>
              <a:ext cx="1444041" cy="224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Rectangle 304">
              <a:extLst>
                <a:ext uri="{FF2B5EF4-FFF2-40B4-BE49-F238E27FC236}">
                  <a16:creationId xmlns:a16="http://schemas.microsoft.com/office/drawing/2014/main" xmlns="" id="{2FD06789-BA9E-4AE9-A4AC-FD554FE3E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832" y="3757197"/>
              <a:ext cx="1442678" cy="224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10" name="그룹 13">
              <a:extLst>
                <a:ext uri="{FF2B5EF4-FFF2-40B4-BE49-F238E27FC236}">
                  <a16:creationId xmlns:a16="http://schemas.microsoft.com/office/drawing/2014/main" xmlns="" id="{E1941275-D84C-4C7E-819D-8213779C3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228" y="1319628"/>
              <a:ext cx="5508696" cy="3233705"/>
              <a:chOff x="3328374" y="1290546"/>
              <a:chExt cx="5904221" cy="3465887"/>
            </a:xfrm>
          </p:grpSpPr>
          <p:sp>
            <p:nvSpPr>
              <p:cNvPr id="11" name="Rectangle 304">
                <a:extLst>
                  <a:ext uri="{FF2B5EF4-FFF2-40B4-BE49-F238E27FC236}">
                    <a16:creationId xmlns:a16="http://schemas.microsoft.com/office/drawing/2014/main" xmlns="" id="{B9F2E3D5-96BA-41AB-A595-7BB1CDD53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8554" y="1871078"/>
                <a:ext cx="1444041" cy="480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16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1899-0495</a:t>
                </a:r>
              </a:p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ko-KR" altLang="en-US" sz="12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상담 대표전화</a:t>
                </a:r>
                <a:endParaRPr kumimoji="0" lang="en-US" altLang="ko-KR" sz="12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2" name="타원 164">
                <a:extLst>
                  <a:ext uri="{FF2B5EF4-FFF2-40B4-BE49-F238E27FC236}">
                    <a16:creationId xmlns:a16="http://schemas.microsoft.com/office/drawing/2014/main" xmlns="" id="{D9961182-A355-42EF-BC49-85A85E977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3631" y="2323170"/>
                <a:ext cx="1476736" cy="147673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xmlns="" id="{9D8C2A7C-5B44-4BFA-BBEA-500E14C01466}"/>
                  </a:ext>
                </a:extLst>
              </p:cNvPr>
              <p:cNvSpPr/>
              <p:nvPr/>
            </p:nvSpPr>
            <p:spPr bwMode="auto">
              <a:xfrm>
                <a:off x="5020829" y="2419874"/>
                <a:ext cx="1282930" cy="1284301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dirty="0">
                  <a:solidFill>
                    <a:srgbClr val="000000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4" name="타원 162">
                <a:extLst>
                  <a:ext uri="{FF2B5EF4-FFF2-40B4-BE49-F238E27FC236}">
                    <a16:creationId xmlns:a16="http://schemas.microsoft.com/office/drawing/2014/main" xmlns="" id="{B07C546B-0173-4B2D-BA34-5BF58A034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374" y="1701961"/>
                <a:ext cx="1186566" cy="1186564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타원 160">
                <a:extLst>
                  <a:ext uri="{FF2B5EF4-FFF2-40B4-BE49-F238E27FC236}">
                    <a16:creationId xmlns:a16="http://schemas.microsoft.com/office/drawing/2014/main" xmlns="" id="{FE4E92EC-9B5A-44E1-9110-7C4AED291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6650" y="3248173"/>
                <a:ext cx="1132074" cy="113343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타원 158">
                <a:extLst>
                  <a:ext uri="{FF2B5EF4-FFF2-40B4-BE49-F238E27FC236}">
                    <a16:creationId xmlns:a16="http://schemas.microsoft.com/office/drawing/2014/main" xmlns="" id="{C7EB7A0C-0F4C-4BA3-B964-23FD46809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4448" y="1711496"/>
                <a:ext cx="845990" cy="847352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타원 154">
                <a:extLst>
                  <a:ext uri="{FF2B5EF4-FFF2-40B4-BE49-F238E27FC236}">
                    <a16:creationId xmlns:a16="http://schemas.microsoft.com/office/drawing/2014/main" xmlns="" id="{1EE382B0-B3CA-4EFC-9763-765758828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8691" y="3459331"/>
                <a:ext cx="920917" cy="920917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타원 150">
                <a:extLst>
                  <a:ext uri="{FF2B5EF4-FFF2-40B4-BE49-F238E27FC236}">
                    <a16:creationId xmlns:a16="http://schemas.microsoft.com/office/drawing/2014/main" xmlns="" id="{D1A2DAD6-ACB3-4E5E-AF32-641F31A3F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1834" y="1290546"/>
                <a:ext cx="732918" cy="732919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타원 66">
                <a:extLst>
                  <a:ext uri="{FF2B5EF4-FFF2-40B4-BE49-F238E27FC236}">
                    <a16:creationId xmlns:a16="http://schemas.microsoft.com/office/drawing/2014/main" xmlns="" id="{E8A1105E-E7F6-445F-BEB2-F7B9B9A2A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2832" y="1351838"/>
                <a:ext cx="610294" cy="610388"/>
              </a:xfrm>
              <a:prstGeom prst="ellipse">
                <a:avLst/>
              </a:prstGeom>
              <a:solidFill>
                <a:srgbClr val="B0D2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0" name="직선 연결선 120">
                <a:extLst>
                  <a:ext uri="{FF2B5EF4-FFF2-40B4-BE49-F238E27FC236}">
                    <a16:creationId xmlns:a16="http://schemas.microsoft.com/office/drawing/2014/main" xmlns="" id="{CEF41785-B0A3-496E-B9F8-2653D78851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64534" y="2557486"/>
                <a:ext cx="505415" cy="21115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직선 연결선 121">
                <a:extLst>
                  <a:ext uri="{FF2B5EF4-FFF2-40B4-BE49-F238E27FC236}">
                    <a16:creationId xmlns:a16="http://schemas.microsoft.com/office/drawing/2014/main" xmlns="" id="{115A2359-77DD-4223-83F9-F0F7F59B163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346015" y="3398026"/>
                <a:ext cx="649818" cy="350112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직선 연결선 122">
                <a:extLst>
                  <a:ext uri="{FF2B5EF4-FFF2-40B4-BE49-F238E27FC236}">
                    <a16:creationId xmlns:a16="http://schemas.microsoft.com/office/drawing/2014/main" xmlns="" id="{B9E5B14E-4309-45ED-9461-FB3BE0CAB59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296832" y="2320445"/>
                <a:ext cx="626660" cy="370546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직선 연결선 123">
                <a:extLst>
                  <a:ext uri="{FF2B5EF4-FFF2-40B4-BE49-F238E27FC236}">
                    <a16:creationId xmlns:a16="http://schemas.microsoft.com/office/drawing/2014/main" xmlns="" id="{F5DBB6AB-D4C7-4D90-9A27-7B6B275282B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11817" y="3425272"/>
                <a:ext cx="656630" cy="226142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직선 연결선 124">
                <a:extLst>
                  <a:ext uri="{FF2B5EF4-FFF2-40B4-BE49-F238E27FC236}">
                    <a16:creationId xmlns:a16="http://schemas.microsoft.com/office/drawing/2014/main" xmlns="" id="{97CD0636-31D5-4161-BD39-9D6BC688ACD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370466" y="1998942"/>
                <a:ext cx="99447" cy="348749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직선 연결선 128">
                <a:extLst>
                  <a:ext uri="{FF2B5EF4-FFF2-40B4-BE49-F238E27FC236}">
                    <a16:creationId xmlns:a16="http://schemas.microsoft.com/office/drawing/2014/main" xmlns="" id="{15DC9AF0-564E-4548-B268-5CA9CA5086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433201" y="1767351"/>
                <a:ext cx="472718" cy="19617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직선 연결선 129">
                <a:extLst>
                  <a:ext uri="{FF2B5EF4-FFF2-40B4-BE49-F238E27FC236}">
                    <a16:creationId xmlns:a16="http://schemas.microsoft.com/office/drawing/2014/main" xmlns="" id="{B998F691-6501-4CAF-B9F3-41CDABDCD8E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45651" y="1707410"/>
                <a:ext cx="1284652" cy="20025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직선 연결선 130">
                <a:extLst>
                  <a:ext uri="{FF2B5EF4-FFF2-40B4-BE49-F238E27FC236}">
                    <a16:creationId xmlns:a16="http://schemas.microsoft.com/office/drawing/2014/main" xmlns="" id="{4C389DB8-0CC4-4A6A-B5C1-AA225D04FA8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71688" y="2546588"/>
                <a:ext cx="133505" cy="71657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직선 연결선 131">
                <a:extLst>
                  <a:ext uri="{FF2B5EF4-FFF2-40B4-BE49-F238E27FC236}">
                    <a16:creationId xmlns:a16="http://schemas.microsoft.com/office/drawing/2014/main" xmlns="" id="{9ED70343-A039-4A50-8F65-9CB742297CA1}"/>
                  </a:ext>
                </a:extLst>
              </p:cNvPr>
              <p:cNvCxnSpPr>
                <a:cxnSpLocks noChangeShapeType="1"/>
                <a:endCxn id="29" idx="6"/>
              </p:cNvCxnSpPr>
              <p:nvPr/>
            </p:nvCxnSpPr>
            <p:spPr bwMode="auto">
              <a:xfrm flipH="1">
                <a:off x="6010068" y="4094257"/>
                <a:ext cx="1065321" cy="23845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9" name="타원 148">
                <a:extLst>
                  <a:ext uri="{FF2B5EF4-FFF2-40B4-BE49-F238E27FC236}">
                    <a16:creationId xmlns:a16="http://schemas.microsoft.com/office/drawing/2014/main" xmlns="" id="{5BBA0213-06B2-491B-8710-AB9C74D73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5933" y="3908985"/>
                <a:ext cx="884135" cy="847448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0" name="직선 연결선 133">
                <a:extLst>
                  <a:ext uri="{FF2B5EF4-FFF2-40B4-BE49-F238E27FC236}">
                    <a16:creationId xmlns:a16="http://schemas.microsoft.com/office/drawing/2014/main" xmlns="" id="{2929F36B-ADB3-42BB-8D9B-5A4B30EC105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4363724" y="4130944"/>
                <a:ext cx="747905" cy="13486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직선 연결선 134">
                <a:extLst>
                  <a:ext uri="{FF2B5EF4-FFF2-40B4-BE49-F238E27FC236}">
                    <a16:creationId xmlns:a16="http://schemas.microsoft.com/office/drawing/2014/main" xmlns="" id="{1B52AB4D-4BC4-4425-8BA7-C65AF31FA6CA}"/>
                  </a:ext>
                </a:extLst>
              </p:cNvPr>
              <p:cNvCxnSpPr>
                <a:cxnSpLocks noChangeShapeType="1"/>
                <a:stCxn id="17" idx="0"/>
                <a:endCxn id="14" idx="4"/>
              </p:cNvCxnSpPr>
              <p:nvPr/>
            </p:nvCxnSpPr>
            <p:spPr bwMode="auto">
              <a:xfrm flipH="1" flipV="1">
                <a:off x="3920975" y="2888525"/>
                <a:ext cx="8174" cy="570805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" name="직선 연결선 135">
                <a:extLst>
                  <a:ext uri="{FF2B5EF4-FFF2-40B4-BE49-F238E27FC236}">
                    <a16:creationId xmlns:a16="http://schemas.microsoft.com/office/drawing/2014/main" xmlns="" id="{21069337-EBC5-47A4-9D34-7F3E96579C57}"/>
                  </a:ext>
                </a:extLst>
              </p:cNvPr>
              <p:cNvCxnSpPr>
                <a:cxnSpLocks noChangeShapeType="1"/>
                <a:stCxn id="29" idx="0"/>
              </p:cNvCxnSpPr>
              <p:nvPr/>
            </p:nvCxnSpPr>
            <p:spPr bwMode="auto">
              <a:xfrm flipV="1">
                <a:off x="5568001" y="3795819"/>
                <a:ext cx="0" cy="113166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" name="Rectangle 304">
                <a:extLst>
                  <a:ext uri="{FF2B5EF4-FFF2-40B4-BE49-F238E27FC236}">
                    <a16:creationId xmlns:a16="http://schemas.microsoft.com/office/drawing/2014/main" xmlns="" id="{B79F8D36-3428-4B31-A9CA-37E4C8A67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8001" y="1350718"/>
                <a:ext cx="1924074" cy="254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1200" b="1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hr.kim@sherpago.co.kr</a:t>
                </a:r>
              </a:p>
            </p:txBody>
          </p:sp>
        </p:grpSp>
      </p:grpSp>
      <p:sp>
        <p:nvSpPr>
          <p:cNvPr id="34" name="직사각형 33"/>
          <p:cNvSpPr/>
          <p:nvPr/>
        </p:nvSpPr>
        <p:spPr>
          <a:xfrm>
            <a:off x="5843260" y="2570836"/>
            <a:ext cx="1308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CONTACT</a:t>
            </a: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US</a:t>
            </a:r>
          </a:p>
        </p:txBody>
      </p:sp>
      <p:sp>
        <p:nvSpPr>
          <p:cNvPr id="37" name="타원 36"/>
          <p:cNvSpPr/>
          <p:nvPr/>
        </p:nvSpPr>
        <p:spPr>
          <a:xfrm>
            <a:off x="4428428" y="591539"/>
            <a:ext cx="112629" cy="204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 flipH="1">
            <a:off x="4313395" y="2283384"/>
            <a:ext cx="95767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사이트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616" y="1101804"/>
            <a:ext cx="530081" cy="37610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788" y="1548449"/>
            <a:ext cx="634615" cy="58117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273" y="3544802"/>
            <a:ext cx="747624" cy="457869"/>
          </a:xfrm>
          <a:prstGeom prst="rect">
            <a:avLst/>
          </a:prstGeom>
        </p:spPr>
      </p:pic>
      <p:pic>
        <p:nvPicPr>
          <p:cNvPr id="43" name="Picture 4" descr="셀파고 모바일 AS - برنامه‌ها در Google Pl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946" y="1442520"/>
            <a:ext cx="843731" cy="84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https://blog.kakaocdn.net/dn/orDob/btqAiyikx2T/ow21T4kX8Udlwdq6KAoWM0/im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589" y="3319563"/>
            <a:ext cx="780184" cy="78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4603" y="3917118"/>
            <a:ext cx="619447" cy="64141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267622" y="4425899"/>
            <a:ext cx="56323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01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36942" y="4739887"/>
            <a:ext cx="184731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endParaRPr lang="ko-KR" altLang="en-US" sz="1200" b="1" dirty="0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878" y="4710032"/>
            <a:ext cx="504895" cy="20957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4093" y="4911079"/>
            <a:ext cx="890224" cy="179541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56304" y="3620597"/>
            <a:ext cx="866149" cy="29893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8698033" y="4509531"/>
            <a:ext cx="2784352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hlinkClick r:id="rId12"/>
              </a:rPr>
              <a:t>www.sherpago.co.kr/board/notice</a:t>
            </a:r>
            <a:endParaRPr lang="en-US" altLang="ko-KR" sz="1400" b="1" dirty="0"/>
          </a:p>
          <a:p>
            <a:r>
              <a:rPr lang="en-US" altLang="ko-KR" sz="1400" b="1" dirty="0">
                <a:hlinkClick r:id="rId13"/>
              </a:rPr>
              <a:t> http://widebr.co.kr/charge</a:t>
            </a:r>
            <a:r>
              <a:rPr lang="en-US" altLang="ko-KR" sz="1400" b="1" dirty="0"/>
              <a:t>/</a:t>
            </a:r>
            <a:endParaRPr lang="ko-KR" altLang="en-US" sz="14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4641" y="196648"/>
            <a:ext cx="5113849" cy="771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13773" y="2154966"/>
            <a:ext cx="142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대표 김홍립 </a:t>
            </a:r>
            <a:endParaRPr lang="en-US" altLang="ko-KR" sz="1400" dirty="0" smtClean="0"/>
          </a:p>
          <a:p>
            <a:r>
              <a:rPr lang="en-US" altLang="ko-KR" sz="1400" dirty="0" smtClean="0"/>
              <a:t>010-4456-6037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610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15720</TotalTime>
  <Words>610</Words>
  <Application>Microsoft Office PowerPoint</Application>
  <PresentationFormat>와이드스크린</PresentationFormat>
  <Paragraphs>142</Paragraphs>
  <Slides>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0" baseType="lpstr">
      <vt:lpstr>HY견고딕</vt:lpstr>
      <vt:lpstr>Sandoll 고딕Neo3 05 SemiBold</vt:lpstr>
      <vt:lpstr>굴림</vt:lpstr>
      <vt:lpstr>나눔고딕</vt:lpstr>
      <vt:lpstr>나눔고딕 Light</vt:lpstr>
      <vt:lpstr>맑은 고딕</vt:lpstr>
      <vt:lpstr>문체부 제목 돋음체</vt:lpstr>
      <vt:lpstr>미드한맥</vt:lpstr>
      <vt:lpstr>바탕</vt:lpstr>
      <vt:lpstr>Arial</vt:lpstr>
      <vt:lpstr>Segoe UI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SUMSUNG</dc:creator>
  <cp:lastModifiedBy>SUMSUNG</cp:lastModifiedBy>
  <cp:revision>788</cp:revision>
  <dcterms:created xsi:type="dcterms:W3CDTF">2021-08-28T00:32:57Z</dcterms:created>
  <dcterms:modified xsi:type="dcterms:W3CDTF">2023-02-18T19:48:42Z</dcterms:modified>
</cp:coreProperties>
</file>